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41"/>
  </p:notesMasterIdLst>
  <p:handoutMasterIdLst>
    <p:handoutMasterId r:id="rId42"/>
  </p:handoutMasterIdLst>
  <p:sldIdLst>
    <p:sldId id="546" r:id="rId2"/>
    <p:sldId id="547" r:id="rId3"/>
    <p:sldId id="548" r:id="rId4"/>
    <p:sldId id="568" r:id="rId5"/>
    <p:sldId id="549" r:id="rId6"/>
    <p:sldId id="550" r:id="rId7"/>
    <p:sldId id="571" r:id="rId8"/>
    <p:sldId id="569" r:id="rId9"/>
    <p:sldId id="572" r:id="rId10"/>
    <p:sldId id="388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391" r:id="rId19"/>
    <p:sldId id="398" r:id="rId20"/>
    <p:sldId id="552" r:id="rId21"/>
    <p:sldId id="471" r:id="rId22"/>
    <p:sldId id="473" r:id="rId23"/>
    <p:sldId id="408" r:id="rId24"/>
    <p:sldId id="457" r:id="rId25"/>
    <p:sldId id="409" r:id="rId26"/>
    <p:sldId id="551" r:id="rId27"/>
    <p:sldId id="554" r:id="rId28"/>
    <p:sldId id="570" r:id="rId29"/>
    <p:sldId id="555" r:id="rId30"/>
    <p:sldId id="556" r:id="rId31"/>
    <p:sldId id="557" r:id="rId32"/>
    <p:sldId id="553" r:id="rId33"/>
    <p:sldId id="567" r:id="rId34"/>
    <p:sldId id="561" r:id="rId35"/>
    <p:sldId id="562" r:id="rId36"/>
    <p:sldId id="563" r:id="rId37"/>
    <p:sldId id="573" r:id="rId38"/>
    <p:sldId id="565" r:id="rId39"/>
    <p:sldId id="564" r:id="rId40"/>
  </p:sldIdLst>
  <p:sldSz cx="9144000" cy="6858000" type="screen4x3"/>
  <p:notesSz cx="6858000" cy="9144000"/>
  <p:custDataLst>
    <p:tags r:id="rId44"/>
  </p:custDataLst>
  <p:defaultTextStyle>
    <a:defPPr>
      <a:defRPr lang="en-US"/>
    </a:defPPr>
    <a:lvl1pPr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DFE"/>
    <a:srgbClr val="034694"/>
    <a:srgbClr val="990066"/>
    <a:srgbClr val="FF00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6" autoAdjust="0"/>
    <p:restoredTop sz="90925" autoAdjust="0"/>
  </p:normalViewPr>
  <p:slideViewPr>
    <p:cSldViewPr>
      <p:cViewPr>
        <p:scale>
          <a:sx n="72" d="100"/>
          <a:sy n="72" d="100"/>
        </p:scale>
        <p:origin x="-1168" y="-80"/>
      </p:cViewPr>
      <p:guideLst>
        <p:guide orient="horz" pos="624"/>
        <p:guide orient="horz" pos="2160"/>
        <p:guide pos="5568"/>
        <p:guide pos="2880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200"/>
    </p:cViewPr>
  </p:sorterViewPr>
  <p:notesViewPr>
    <p:cSldViewPr>
      <p:cViewPr varScale="1">
        <p:scale>
          <a:sx n="81" d="100"/>
          <a:sy n="81" d="100"/>
        </p:scale>
        <p:origin x="-19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tags" Target="tags/tag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1"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</a:defRPr>
            </a:lvl1pPr>
          </a:lstStyle>
          <a:p>
            <a:fld id="{9433A5E6-A740-40C0-B4DF-5B3580EF7B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fld id="{EC7E5355-DB42-4C37-B997-F4A02045C2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08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E5355-DB42-4C37-B997-F4A02045C2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21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CCA1A9-4059-4DCB-A08E-3FD0A38F905A}" type="slidenum">
              <a:rPr lang="en-US"/>
              <a:pPr/>
              <a:t>18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5CC51D-B299-43E1-8A58-319F42643C60}" type="slidenum">
              <a:rPr lang="en-US"/>
              <a:pPr/>
              <a:t>19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E74F2-F51B-40E0-9602-D0080E8D2F69}" type="slidenum">
              <a:rPr lang="en-US"/>
              <a:pPr/>
              <a:t>21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1.7 A lung cell from a newt divides into two smaller cells that will grow and divide again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3A4F74-4B69-4764-8856-AA2CFCCEAB96}" type="slidenum">
              <a:rPr lang="en-US"/>
              <a:pPr/>
              <a:t>22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1.9 Inherited DNA directs development of an organism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4B8E8-B608-4BCD-B1A8-044C81A04BDD}" type="slidenum">
              <a:rPr lang="en-US"/>
              <a:pPr/>
              <a:t>23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B97F71-B285-4967-953F-D66B3C757051}" type="slidenum">
              <a:rPr lang="en-US"/>
              <a:pPr/>
              <a:t>24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C7E92-1C97-429D-967E-EB3C409FC9EE}" type="slidenum">
              <a:rPr lang="en-US"/>
              <a:pPr/>
              <a:t>25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A249C0-373D-4141-A1F7-9C78BCE81C64}" type="slidenum">
              <a:rPr lang="en-US"/>
              <a:pPr/>
              <a:t>10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CEAA81-D086-4B6E-BC40-A814E5FC4761}" type="slidenum">
              <a:rPr lang="en-US"/>
              <a:pPr/>
              <a:t>11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14E554-AE32-4F4E-8632-2AAF141E6596}" type="slidenum">
              <a:rPr lang="en-US"/>
              <a:pPr/>
              <a:t>12</a:t>
            </a:fld>
            <a:endParaRPr lang="en-US"/>
          </a:p>
        </p:txBody>
      </p:sp>
      <p:sp>
        <p:nvSpPr>
          <p:cNvPr id="48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45E5E7-49E9-405F-81ED-885736FCAF5C}" type="slidenum">
              <a:rPr lang="en-US"/>
              <a:pPr/>
              <a:t>13</a:t>
            </a:fld>
            <a:endParaRPr lang="en-U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566E9B-A97C-4554-8083-68E4AF8FC165}" type="slidenum">
              <a:rPr lang="en-US"/>
              <a:pPr/>
              <a:t>14</a:t>
            </a:fld>
            <a:endParaRPr lang="en-US"/>
          </a:p>
        </p:txBody>
      </p:sp>
      <p:sp>
        <p:nvSpPr>
          <p:cNvPr id="49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D6FAF4-D9F9-40A0-B17D-24B98244BBB1}" type="slidenum">
              <a:rPr lang="en-US"/>
              <a:pPr/>
              <a:t>15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B2C1DE-D7C3-452C-BA9D-BF545D295D03}" type="slidenum">
              <a:rPr lang="en-US"/>
              <a:pPr/>
              <a:t>16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EA9F93-6547-40E1-B427-494D6661529E}" type="slidenum">
              <a:rPr lang="en-US"/>
              <a:pPr/>
              <a:t>17</a:t>
            </a:fld>
            <a:endParaRPr lang="en-US"/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34694"/>
                </a:solidFill>
              </a:rPr>
              <a:t>Figure 1.3 Some properties of life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122" name="Picture 10" descr="art"/>
          <p:cNvPicPr>
            <a:picLocks noChangeAspect="1" noChangeArrowheads="1"/>
          </p:cNvPicPr>
          <p:nvPr userDrawn="1"/>
        </p:nvPicPr>
        <p:blipFill>
          <a:blip r:embed="rId2"/>
          <a:srcRect t="53714" b="2774"/>
          <a:stretch>
            <a:fillRect/>
          </a:stretch>
        </p:blipFill>
        <p:spPr bwMode="auto">
          <a:xfrm>
            <a:off x="0" y="0"/>
            <a:ext cx="9147175" cy="6248400"/>
          </a:xfrm>
          <a:prstGeom prst="rect">
            <a:avLst/>
          </a:prstGeom>
          <a:noFill/>
        </p:spPr>
      </p:pic>
      <p:sp>
        <p:nvSpPr>
          <p:cNvPr id="474114" name="Rectangle 2"/>
          <p:cNvSpPr>
            <a:spLocks noChangeArrowheads="1"/>
          </p:cNvSpPr>
          <p:nvPr userDrawn="1"/>
        </p:nvSpPr>
        <p:spPr bwMode="auto">
          <a:xfrm>
            <a:off x="0" y="0"/>
            <a:ext cx="9140825" cy="6856413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2700">
              <a:latin typeface="Times New Roman" pitchFamily="18" charset="0"/>
            </a:endParaRPr>
          </a:p>
        </p:txBody>
      </p:sp>
      <p:sp>
        <p:nvSpPr>
          <p:cNvPr id="474115" name="Rectangle 3"/>
          <p:cNvSpPr>
            <a:spLocks noChangeArrowheads="1"/>
          </p:cNvSpPr>
          <p:nvPr userDrawn="1"/>
        </p:nvSpPr>
        <p:spPr bwMode="auto">
          <a:xfrm>
            <a:off x="0" y="6019800"/>
            <a:ext cx="9144000" cy="533400"/>
          </a:xfrm>
          <a:prstGeom prst="rect">
            <a:avLst/>
          </a:prstGeom>
          <a:solidFill>
            <a:srgbClr val="5840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4116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524000"/>
          </a:xfrm>
          <a:prstGeom prst="rect">
            <a:avLst/>
          </a:prstGeom>
          <a:solidFill>
            <a:srgbClr val="57B2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411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38125" y="1531938"/>
            <a:ext cx="8677275" cy="1752600"/>
          </a:xfrm>
        </p:spPr>
        <p:txBody>
          <a:bodyPr/>
          <a:lstStyle>
            <a:lvl1pPr marL="0" indent="0">
              <a:buFontTx/>
              <a:buNone/>
              <a:defRPr sz="5500">
                <a:solidFill>
                  <a:srgbClr val="990066"/>
                </a:solidFill>
                <a:latin typeface="Times New Roman" pitchFamily="18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741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06375" y="157163"/>
            <a:ext cx="8709025" cy="1143000"/>
          </a:xfrm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>
            <a:lvl1pPr marL="0" indent="0">
              <a:defRPr sz="50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74119" name="Text Box 7"/>
          <p:cNvSpPr txBox="1">
            <a:spLocks noChangeArrowheads="1"/>
          </p:cNvSpPr>
          <p:nvPr userDrawn="1"/>
        </p:nvSpPr>
        <p:spPr bwMode="auto">
          <a:xfrm>
            <a:off x="147638" y="6597650"/>
            <a:ext cx="54864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9" tIns="45714" rIns="91429" bIns="45714" anchor="b">
            <a:spAutoFit/>
          </a:bodyPr>
          <a:lstStyle/>
          <a:p>
            <a:pPr algn="l"/>
            <a:r>
              <a:rPr lang="en-US" sz="1100">
                <a:solidFill>
                  <a:srgbClr val="000000"/>
                </a:solidFill>
                <a:latin typeface="Times New Roman" pitchFamily="18" charset="0"/>
              </a:rPr>
              <a:t>Copyright © 2008 Pearson Education, Inc., publishing as Pearson Benjamin Cummings</a:t>
            </a:r>
          </a:p>
        </p:txBody>
      </p:sp>
      <p:sp>
        <p:nvSpPr>
          <p:cNvPr id="474120" name="Text Box 8"/>
          <p:cNvSpPr txBox="1">
            <a:spLocks noChangeArrowheads="1"/>
          </p:cNvSpPr>
          <p:nvPr userDrawn="1"/>
        </p:nvSpPr>
        <p:spPr bwMode="auto">
          <a:xfrm>
            <a:off x="76200" y="4254500"/>
            <a:ext cx="36957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800" b="1">
                <a:latin typeface="Arial Narrow" pitchFamily="34" charset="0"/>
              </a:rPr>
              <a:t>PowerPoint</a:t>
            </a:r>
            <a:r>
              <a:rPr lang="en-US" sz="1800" b="1" baseline="30000">
                <a:latin typeface="Arial Narrow" pitchFamily="34" charset="0"/>
              </a:rPr>
              <a:t>®</a:t>
            </a:r>
            <a:r>
              <a:rPr lang="en-US" sz="1800" b="1">
                <a:latin typeface="Arial Narrow" pitchFamily="34" charset="0"/>
              </a:rPr>
              <a:t> Lecture Presentations for</a:t>
            </a:r>
            <a:r>
              <a:rPr lang="en-US" sz="1800">
                <a:solidFill>
                  <a:srgbClr val="006699"/>
                </a:solidFill>
              </a:rPr>
              <a:t> </a:t>
            </a:r>
            <a:r>
              <a:rPr lang="en-US" sz="4800" b="1"/>
              <a:t>Biology</a:t>
            </a:r>
            <a:r>
              <a:rPr lang="en-US" b="1"/>
              <a:t> </a:t>
            </a:r>
          </a:p>
          <a:p>
            <a:pPr algn="ctr"/>
            <a:r>
              <a:rPr lang="en-US" sz="2000" b="1" i="1">
                <a:latin typeface="Times New Roman" pitchFamily="18" charset="0"/>
              </a:rPr>
              <a:t>Eighth Edition</a:t>
            </a:r>
          </a:p>
          <a:p>
            <a:pPr algn="ctr" eaLnBrk="1" hangingPunct="1"/>
            <a:r>
              <a:rPr lang="en-US" sz="2000" b="1">
                <a:latin typeface="Times New Roman" pitchFamily="18" charset="0"/>
              </a:rPr>
              <a:t>Neil Campbell and Jane Reece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474121" name="Rectangle 9"/>
          <p:cNvSpPr>
            <a:spLocks noChangeArrowheads="1"/>
          </p:cNvSpPr>
          <p:nvPr userDrawn="1"/>
        </p:nvSpPr>
        <p:spPr bwMode="auto">
          <a:xfrm>
            <a:off x="0" y="6172200"/>
            <a:ext cx="91408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800" b="1">
                <a:solidFill>
                  <a:schemeClr val="bg1"/>
                </a:solidFill>
                <a:latin typeface="Times New Roman" pitchFamily="18" charset="0"/>
              </a:rPr>
              <a:t>Lectures by Chris Romero, updated by Erin Barley with contributions from Joan Sharp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"/>
            <a:ext cx="2133600" cy="4498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6200"/>
            <a:ext cx="6248400" cy="4498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2850"/>
            <a:ext cx="4191000" cy="3362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6200"/>
            <a:ext cx="85344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12850"/>
            <a:ext cx="85344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2pPr>
      <a:lvl3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3pPr>
      <a:lvl4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4pPr>
      <a:lvl5pPr marL="4508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9080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13652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8224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2279650" indent="-45085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50838" indent="-350838" algn="l" rtl="0" fontAlgn="base">
        <a:spcBef>
          <a:spcPct val="45000"/>
        </a:spcBef>
        <a:spcAft>
          <a:spcPct val="20000"/>
        </a:spcAft>
        <a:buClr>
          <a:schemeClr val="tx2"/>
        </a:buClr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492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371600" indent="-342900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800">
          <a:solidFill>
            <a:schemeClr val="tx1"/>
          </a:solidFill>
          <a:latin typeface="+mn-lt"/>
          <a:cs typeface="+mn-cs"/>
        </a:defRPr>
      </a:lvl3pPr>
      <a:lvl4pPr marL="1828800" indent="-342900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–"/>
        <a:defRPr sz="2600">
          <a:solidFill>
            <a:schemeClr val="tx1"/>
          </a:solidFill>
          <a:latin typeface="+mn-lt"/>
          <a:cs typeface="+mn-cs"/>
        </a:defRPr>
      </a:lvl4pPr>
      <a:lvl5pPr marL="22860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5pPr>
      <a:lvl6pPr marL="27432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6pPr>
      <a:lvl7pPr marL="32004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7pPr>
      <a:lvl8pPr marL="36576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8pPr>
      <a:lvl9pPr marL="4114800" indent="-334963" algn="l" rtl="0" fontAlgn="base">
        <a:spcBef>
          <a:spcPct val="45000"/>
        </a:spcBef>
        <a:spcAft>
          <a:spcPct val="20000"/>
        </a:spcAft>
        <a:buClr>
          <a:schemeClr val="tx2"/>
        </a:buClr>
        <a:buFont typeface="Times New Roman" pitchFamily="18" charset="0"/>
        <a:buChar char="•"/>
        <a:defRPr sz="2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irankondabagil@iitb.ac.in" TargetMode="External"/><Relationship Id="rId4" Type="http://schemas.openxmlformats.org/officeDocument/2006/relationships/hyperlink" Target="mailto:mukherji@iitb.ac.in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mailto:shamiks@iitb.ac.i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381000"/>
            <a:ext cx="6329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b="1" dirty="0" smtClean="0">
                <a:solidFill>
                  <a:srgbClr val="FF0000"/>
                </a:solidFill>
                <a:latin typeface="Times"/>
                <a:cs typeface="Times"/>
              </a:rPr>
              <a:t>Introduction to Biology</a:t>
            </a:r>
            <a:endParaRPr lang="en-US" sz="48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9189" y="2514600"/>
            <a:ext cx="295034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BB 101</a:t>
            </a:r>
          </a:p>
          <a:p>
            <a:pPr algn="l"/>
            <a:endParaRPr lang="en-US" sz="4000" dirty="0"/>
          </a:p>
          <a:p>
            <a:pPr algn="l"/>
            <a:endParaRPr lang="en-US" sz="4000" dirty="0" smtClean="0"/>
          </a:p>
          <a:p>
            <a:pPr algn="l"/>
            <a:r>
              <a:rPr lang="en-US" sz="4000" dirty="0" smtClean="0">
                <a:solidFill>
                  <a:srgbClr val="001DFE"/>
                </a:solidFill>
              </a:rPr>
              <a:t>Shamik Sen</a:t>
            </a:r>
            <a:endParaRPr lang="en-US" sz="4000" dirty="0">
              <a:solidFill>
                <a:srgbClr val="001D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3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58504"/>
            <a:ext cx="8534400" cy="4095069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b="1" dirty="0" smtClean="0"/>
              <a:t>Biology </a:t>
            </a:r>
            <a:r>
              <a:rPr lang="en-US" dirty="0"/>
              <a:t>is the scientific study of </a:t>
            </a:r>
            <a:r>
              <a:rPr lang="en-US" b="1" u="sng" dirty="0">
                <a:solidFill>
                  <a:srgbClr val="FF0000"/>
                </a:solidFill>
              </a:rPr>
              <a:t>life</a:t>
            </a:r>
          </a:p>
          <a:p>
            <a:pPr>
              <a:lnSpc>
                <a:spcPct val="96000"/>
              </a:lnSpc>
              <a:spcBef>
                <a:spcPts val="600"/>
              </a:spcBef>
            </a:pPr>
            <a:endParaRPr lang="en-US" dirty="0" smtClean="0"/>
          </a:p>
          <a:p>
            <a:pPr>
              <a:lnSpc>
                <a:spcPct val="96000"/>
              </a:lnSpc>
              <a:spcBef>
                <a:spcPts val="600"/>
              </a:spcBef>
            </a:pPr>
            <a:r>
              <a:rPr lang="en-US" dirty="0" smtClean="0"/>
              <a:t>Biologists </a:t>
            </a:r>
            <a:r>
              <a:rPr lang="en-US" dirty="0"/>
              <a:t>ask questions such as:</a:t>
            </a:r>
            <a:endParaRPr lang="en-US" sz="2800" dirty="0">
              <a:latin typeface="Times" pitchFamily="18" charset="0"/>
            </a:endParaRPr>
          </a:p>
          <a:p>
            <a:pPr marL="465137" lvl="1" indent="0">
              <a:lnSpc>
                <a:spcPct val="96000"/>
              </a:lnSpc>
              <a:spcBef>
                <a:spcPts val="600"/>
              </a:spcBef>
              <a:buNone/>
            </a:pPr>
            <a:r>
              <a:rPr lang="en-US" dirty="0"/>
              <a:t>How a single cell develops into an organism</a:t>
            </a:r>
          </a:p>
          <a:p>
            <a:pPr marL="465137" lvl="1" indent="0">
              <a:lnSpc>
                <a:spcPct val="96000"/>
              </a:lnSpc>
              <a:spcBef>
                <a:spcPts val="600"/>
              </a:spcBef>
              <a:buNone/>
            </a:pPr>
            <a:r>
              <a:rPr lang="en-US" dirty="0"/>
              <a:t>How the human mind works </a:t>
            </a:r>
          </a:p>
          <a:p>
            <a:pPr marL="465137" lvl="1" indent="0">
              <a:lnSpc>
                <a:spcPct val="96000"/>
              </a:lnSpc>
              <a:spcBef>
                <a:spcPts val="600"/>
              </a:spcBef>
              <a:buNone/>
            </a:pPr>
            <a:r>
              <a:rPr lang="en-US" dirty="0"/>
              <a:t>How living things interact </a:t>
            </a:r>
            <a:r>
              <a:rPr lang="en-US" dirty="0" smtClean="0"/>
              <a:t>in</a:t>
            </a:r>
          </a:p>
          <a:p>
            <a:pPr marL="465137" lvl="1" indent="0">
              <a:lnSpc>
                <a:spcPct val="96000"/>
              </a:lnSpc>
              <a:spcBef>
                <a:spcPts val="600"/>
              </a:spcBef>
              <a:buNone/>
            </a:pPr>
            <a:r>
              <a:rPr lang="en-US" dirty="0" smtClean="0"/>
              <a:t>communities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206514"/>
            <a:ext cx="3918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What is Biology?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9" name="Picture 9" descr="01_02MagnoliaTree-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2093" y="3733801"/>
            <a:ext cx="3931907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51" name="Picture 23" descr="01_03aPropertiesOfLife-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625" y="1054100"/>
            <a:ext cx="4651375" cy="5803900"/>
          </a:xfrm>
          <a:prstGeom prst="rect">
            <a:avLst/>
          </a:prstGeom>
          <a:noFill/>
        </p:spPr>
      </p:pic>
      <p:sp>
        <p:nvSpPr>
          <p:cNvPr id="483353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l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Order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399" name="Picture 23" descr="01_03bPropertiesOfLife-U"/>
          <p:cNvPicPr>
            <a:picLocks noChangeAspect="1" noChangeArrowheads="1"/>
          </p:cNvPicPr>
          <p:nvPr/>
        </p:nvPicPr>
        <p:blipFill rotWithShape="1">
          <a:blip r:embed="rId3"/>
          <a:srcRect b="22666"/>
          <a:stretch/>
        </p:blipFill>
        <p:spPr bwMode="auto">
          <a:xfrm>
            <a:off x="2362200" y="1922670"/>
            <a:ext cx="3657600" cy="4823793"/>
          </a:xfrm>
          <a:prstGeom prst="rect">
            <a:avLst/>
          </a:prstGeom>
          <a:noFill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09600" y="228600"/>
            <a:ext cx="73152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Evolutionary Adaptation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47" name="Picture 23" descr="01_03cPropertiesOfLife-U"/>
          <p:cNvPicPr>
            <a:picLocks noChangeAspect="1" noChangeArrowheads="1"/>
          </p:cNvPicPr>
          <p:nvPr/>
        </p:nvPicPr>
        <p:blipFill rotWithShape="1">
          <a:blip r:embed="rId3"/>
          <a:srcRect b="2654"/>
          <a:stretch/>
        </p:blipFill>
        <p:spPr bwMode="auto">
          <a:xfrm>
            <a:off x="152400" y="2036084"/>
            <a:ext cx="4114800" cy="4517116"/>
          </a:xfrm>
          <a:prstGeom prst="rect">
            <a:avLst/>
          </a:prstGeom>
          <a:noFill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Response to stimuli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057400"/>
            <a:ext cx="3962400" cy="4340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143" y="5943600"/>
            <a:ext cx="2479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b="1" dirty="0" smtClean="0">
                <a:latin typeface="Times"/>
                <a:cs typeface="Times"/>
              </a:rPr>
              <a:t>Venus fly trap</a:t>
            </a:r>
            <a:endParaRPr lang="en-US" sz="3000" b="1" dirty="0"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495" name="Picture 23" descr="01_03dPropertiesOfLife-U"/>
          <p:cNvPicPr>
            <a:picLocks noChangeAspect="1" noChangeArrowheads="1"/>
          </p:cNvPicPr>
          <p:nvPr/>
        </p:nvPicPr>
        <p:blipFill rotWithShape="1">
          <a:blip r:embed="rId3"/>
          <a:srcRect b="10262"/>
          <a:stretch/>
        </p:blipFill>
        <p:spPr bwMode="auto">
          <a:xfrm>
            <a:off x="457200" y="1855685"/>
            <a:ext cx="3276600" cy="5002315"/>
          </a:xfrm>
          <a:prstGeom prst="rect">
            <a:avLst/>
          </a:prstGeom>
          <a:noFill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Reproduction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6641"/>
          <a:stretch/>
        </p:blipFill>
        <p:spPr>
          <a:xfrm>
            <a:off x="4965700" y="2015747"/>
            <a:ext cx="3797300" cy="4689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Development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7470" y="1786601"/>
            <a:ext cx="3771918" cy="354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38" y="5581472"/>
            <a:ext cx="92154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 smtClean="0">
                <a:latin typeface="Comic Sans MS" pitchFamily="66" charset="0"/>
              </a:rPr>
              <a:t>A single ~200 </a:t>
            </a:r>
            <a:r>
              <a:rPr lang="en-IN" b="1" dirty="0" smtClean="0">
                <a:latin typeface="Lucida Grande"/>
                <a:ea typeface="Lucida Grande"/>
                <a:cs typeface="Lucida Grande"/>
              </a:rPr>
              <a:t>μ</a:t>
            </a:r>
            <a:r>
              <a:rPr lang="en-IN" b="1" dirty="0" smtClean="0">
                <a:latin typeface="Comic Sans MS" pitchFamily="66" charset="0"/>
              </a:rPr>
              <a:t>m cell, the human egg, with</a:t>
            </a:r>
          </a:p>
          <a:p>
            <a:pPr algn="l"/>
            <a:r>
              <a:rPr lang="en-IN" b="1" dirty="0" smtClean="0">
                <a:latin typeface="Comic Sans MS" pitchFamily="66" charset="0"/>
              </a:rPr>
              <a:t>sperm, which are also single cells. From the union of an egg</a:t>
            </a:r>
          </a:p>
          <a:p>
            <a:pPr algn="l"/>
            <a:r>
              <a:rPr lang="en-IN" b="1" dirty="0" smtClean="0">
                <a:latin typeface="Comic Sans MS" pitchFamily="66" charset="0"/>
              </a:rPr>
              <a:t>and sperm will arise the 10 trillion cells of a human body.</a:t>
            </a:r>
            <a:endParaRPr lang="en-IN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591" name="Picture 23" descr="01_03fPropertiesOfLife-U"/>
          <p:cNvPicPr>
            <a:picLocks noChangeAspect="1" noChangeArrowheads="1"/>
          </p:cNvPicPr>
          <p:nvPr/>
        </p:nvPicPr>
        <p:blipFill rotWithShape="1">
          <a:blip r:embed="rId3"/>
          <a:srcRect b="11486"/>
          <a:stretch/>
        </p:blipFill>
        <p:spPr bwMode="auto">
          <a:xfrm>
            <a:off x="4166898" y="2209800"/>
            <a:ext cx="4900902" cy="3654366"/>
          </a:xfrm>
          <a:prstGeom prst="rect">
            <a:avLst/>
          </a:prstGeom>
          <a:noFill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Energy Processing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2057400"/>
            <a:ext cx="3886200" cy="454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50838" indent="-350838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492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371600" indent="-342900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800">
                <a:solidFill>
                  <a:schemeClr val="tx1"/>
                </a:solidFill>
                <a:latin typeface="+mn-lt"/>
                <a:cs typeface="+mn-cs"/>
              </a:defRPr>
            </a:lvl3pPr>
            <a:lvl4pPr marL="1828800" indent="-342900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–"/>
              <a:defRPr sz="2600">
                <a:solidFill>
                  <a:schemeClr val="tx1"/>
                </a:solidFill>
                <a:latin typeface="+mn-lt"/>
                <a:cs typeface="+mn-cs"/>
              </a:defRPr>
            </a:lvl4pPr>
            <a:lvl5pPr marL="22860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5pPr>
            <a:lvl6pPr marL="27432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6pPr>
            <a:lvl7pPr marL="32004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7pPr>
            <a:lvl8pPr marL="36576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8pPr>
            <a:lvl9pPr marL="4114800" indent="-334963" algn="l" rtl="0" fontAlgn="base"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Font typeface="Times New Roman" pitchFamily="18" charset="0"/>
              <a:buChar char="•"/>
              <a:defRPr sz="2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>
                <a:latin typeface="Times"/>
                <a:cs typeface="Times"/>
              </a:rPr>
              <a:t>Energy can be stored in different forms, for example, light, chemical, kinetic, or thermal</a:t>
            </a:r>
          </a:p>
          <a:p>
            <a:r>
              <a:rPr lang="en-US" dirty="0" smtClean="0">
                <a:latin typeface="Times"/>
                <a:cs typeface="Times"/>
              </a:rPr>
              <a:t>Energy flows </a:t>
            </a:r>
            <a:r>
              <a:rPr lang="en-US" i="1" dirty="0" smtClean="0">
                <a:latin typeface="Times"/>
                <a:cs typeface="Times"/>
              </a:rPr>
              <a:t>through </a:t>
            </a:r>
            <a:r>
              <a:rPr lang="en-US" dirty="0" smtClean="0">
                <a:latin typeface="Times"/>
                <a:cs typeface="Times"/>
              </a:rPr>
              <a:t>an ecosystem, usually entering as light and exiting as heat</a:t>
            </a:r>
            <a:endParaRPr lang="en-US" dirty="0"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640" name="Picture 24" descr="01_03gPropertiesOfLife-U"/>
          <p:cNvPicPr>
            <a:picLocks noChangeAspect="1" noChangeArrowheads="1"/>
          </p:cNvPicPr>
          <p:nvPr/>
        </p:nvPicPr>
        <p:blipFill rotWithShape="1">
          <a:blip r:embed="rId3"/>
          <a:srcRect b="9673"/>
          <a:stretch/>
        </p:blipFill>
        <p:spPr bwMode="auto">
          <a:xfrm>
            <a:off x="228600" y="2281163"/>
            <a:ext cx="3313289" cy="3891037"/>
          </a:xfrm>
          <a:prstGeom prst="rect">
            <a:avLst/>
          </a:prstGeom>
          <a:noFill/>
        </p:spPr>
      </p:pic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990600" y="228600"/>
            <a:ext cx="7162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Properties of Life: </a:t>
            </a:r>
          </a:p>
          <a:p>
            <a:pPr algn="ctr">
              <a:lnSpc>
                <a:spcPct val="90000"/>
              </a:lnSpc>
            </a:pPr>
            <a:r>
              <a:rPr lang="en-US" sz="5000" b="1" dirty="0" smtClean="0">
                <a:solidFill>
                  <a:srgbClr val="FF0000"/>
                </a:solidFill>
                <a:latin typeface="Times"/>
                <a:cs typeface="Times"/>
              </a:rPr>
              <a:t>Self Regulation</a:t>
            </a:r>
            <a:endParaRPr lang="en-US" sz="5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2105025"/>
            <a:ext cx="345757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86248"/>
            <a:ext cx="5562600" cy="1490152"/>
          </a:xfrm>
        </p:spPr>
        <p:txBody>
          <a:bodyPr/>
          <a:lstStyle/>
          <a:p>
            <a:pPr marL="58738" indent="0" algn="ctr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Levels of Biological Organization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52600"/>
            <a:ext cx="8534400" cy="10156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"/>
                <a:cs typeface="Times"/>
              </a:rPr>
              <a:t>Molecular Biology, Cell Biology, Physiology, Systems Biology, </a:t>
            </a:r>
            <a:r>
              <a:rPr lang="en-US" dirty="0" err="1" smtClean="0">
                <a:latin typeface="Times"/>
                <a:cs typeface="Times"/>
              </a:rPr>
              <a:t>etc</a:t>
            </a:r>
            <a:endParaRPr lang="en-US" dirty="0">
              <a:latin typeface="Times"/>
              <a:cs typeface="Time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2743200"/>
            <a:ext cx="8661400" cy="4076700"/>
            <a:chOff x="304800" y="1981200"/>
            <a:chExt cx="8661400" cy="4076700"/>
          </a:xfrm>
        </p:grpSpPr>
        <p:pic>
          <p:nvPicPr>
            <p:cNvPr id="8" name="Picture 34" descr="01_04-BiologicalOrg-U"/>
            <p:cNvPicPr>
              <a:picLocks noChangeAspect="1" noChangeArrowheads="1"/>
            </p:cNvPicPr>
            <p:nvPr/>
          </p:nvPicPr>
          <p:blipFill rotWithShape="1">
            <a:blip r:embed="rId3"/>
            <a:srcRect b="3802"/>
            <a:stretch/>
          </p:blipFill>
          <p:spPr bwMode="auto">
            <a:xfrm>
              <a:off x="304800" y="1981200"/>
              <a:ext cx="8505825" cy="3964439"/>
            </a:xfrm>
            <a:prstGeom prst="rect">
              <a:avLst/>
            </a:prstGeom>
            <a:noFill/>
          </p:spPr>
        </p:pic>
        <p:sp>
          <p:nvSpPr>
            <p:cNvPr id="9" name="Text Box 36"/>
            <p:cNvSpPr txBox="1">
              <a:spLocks noChangeArrowheads="1"/>
            </p:cNvSpPr>
            <p:nvPr/>
          </p:nvSpPr>
          <p:spPr bwMode="auto">
            <a:xfrm>
              <a:off x="2054225" y="2190750"/>
              <a:ext cx="17272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 dirty="0"/>
                <a:t>The biosphere</a:t>
              </a:r>
              <a:endParaRPr lang="en-US" b="1" dirty="0">
                <a:latin typeface="Times" pitchFamily="18" charset="0"/>
              </a:endParaRPr>
            </a:p>
          </p:txBody>
        </p:sp>
        <p:sp>
          <p:nvSpPr>
            <p:cNvPr id="10" name="Text Box 37"/>
            <p:cNvSpPr txBox="1">
              <a:spLocks noChangeArrowheads="1"/>
            </p:cNvSpPr>
            <p:nvPr/>
          </p:nvSpPr>
          <p:spPr bwMode="auto">
            <a:xfrm>
              <a:off x="334962" y="4259263"/>
              <a:ext cx="17272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Communities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1" name="Text Box 38"/>
            <p:cNvSpPr txBox="1">
              <a:spLocks noChangeArrowheads="1"/>
            </p:cNvSpPr>
            <p:nvPr/>
          </p:nvSpPr>
          <p:spPr bwMode="auto">
            <a:xfrm>
              <a:off x="768350" y="5397500"/>
              <a:ext cx="17272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Populations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2" name="Text Box 39"/>
            <p:cNvSpPr txBox="1">
              <a:spLocks noChangeArrowheads="1"/>
            </p:cNvSpPr>
            <p:nvPr/>
          </p:nvSpPr>
          <p:spPr bwMode="auto">
            <a:xfrm>
              <a:off x="3451225" y="5810250"/>
              <a:ext cx="1350962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Organisms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3" name="Text Box 40"/>
            <p:cNvSpPr txBox="1">
              <a:spLocks noChangeArrowheads="1"/>
            </p:cNvSpPr>
            <p:nvPr/>
          </p:nvSpPr>
          <p:spPr bwMode="auto">
            <a:xfrm>
              <a:off x="3344862" y="3638550"/>
              <a:ext cx="1350963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Ecosystems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4" name="Text Box 41"/>
            <p:cNvSpPr txBox="1">
              <a:spLocks noChangeArrowheads="1"/>
            </p:cNvSpPr>
            <p:nvPr/>
          </p:nvSpPr>
          <p:spPr bwMode="auto">
            <a:xfrm>
              <a:off x="4616450" y="3001963"/>
              <a:ext cx="1692275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Organs and organ systems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5" name="Text Box 42"/>
            <p:cNvSpPr txBox="1">
              <a:spLocks noChangeArrowheads="1"/>
            </p:cNvSpPr>
            <p:nvPr/>
          </p:nvSpPr>
          <p:spPr bwMode="auto">
            <a:xfrm>
              <a:off x="6767512" y="2687638"/>
              <a:ext cx="693738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Cells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6" name="Text Box 43"/>
            <p:cNvSpPr txBox="1">
              <a:spLocks noChangeArrowheads="1"/>
            </p:cNvSpPr>
            <p:nvPr/>
          </p:nvSpPr>
          <p:spPr bwMode="auto">
            <a:xfrm>
              <a:off x="7366000" y="3290888"/>
              <a:ext cx="693737" cy="22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600" b="1"/>
                <a:t>Cell</a:t>
              </a:r>
              <a:endParaRPr lang="en-US" sz="1600" b="1">
                <a:latin typeface="Times" pitchFamily="18" charset="0"/>
              </a:endParaRPr>
            </a:p>
          </p:txBody>
        </p:sp>
        <p:sp>
          <p:nvSpPr>
            <p:cNvPr id="17" name="Text Box 44"/>
            <p:cNvSpPr txBox="1">
              <a:spLocks noChangeArrowheads="1"/>
            </p:cNvSpPr>
            <p:nvPr/>
          </p:nvSpPr>
          <p:spPr bwMode="auto">
            <a:xfrm>
              <a:off x="7620000" y="3917950"/>
              <a:ext cx="134620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Organelles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18" name="Text Box 45"/>
            <p:cNvSpPr txBox="1">
              <a:spLocks noChangeArrowheads="1"/>
            </p:cNvSpPr>
            <p:nvPr/>
          </p:nvSpPr>
          <p:spPr bwMode="auto">
            <a:xfrm>
              <a:off x="8054975" y="4848225"/>
              <a:ext cx="693737" cy="220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600" b="1"/>
                <a:t>Atoms</a:t>
              </a:r>
              <a:endParaRPr lang="en-US" sz="1600" b="1">
                <a:latin typeface="Times" pitchFamily="18" charset="0"/>
              </a:endParaRPr>
            </a:p>
          </p:txBody>
        </p:sp>
        <p:sp>
          <p:nvSpPr>
            <p:cNvPr id="19" name="Text Box 46"/>
            <p:cNvSpPr txBox="1">
              <a:spLocks noChangeArrowheads="1"/>
            </p:cNvSpPr>
            <p:nvPr/>
          </p:nvSpPr>
          <p:spPr bwMode="auto">
            <a:xfrm>
              <a:off x="7062787" y="5370513"/>
              <a:ext cx="1223963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Molecules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20" name="Text Box 47"/>
            <p:cNvSpPr txBox="1">
              <a:spLocks noChangeArrowheads="1"/>
            </p:cNvSpPr>
            <p:nvPr/>
          </p:nvSpPr>
          <p:spPr bwMode="auto">
            <a:xfrm>
              <a:off x="5511800" y="5089525"/>
              <a:ext cx="979487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800" b="1"/>
                <a:t>Tissues</a:t>
              </a:r>
              <a:endParaRPr lang="en-US" b="1">
                <a:latin typeface="Times" pitchFamily="18" charset="0"/>
              </a:endParaRPr>
            </a:p>
          </p:txBody>
        </p:sp>
        <p:sp>
          <p:nvSpPr>
            <p:cNvPr id="21" name="Line 48"/>
            <p:cNvSpPr>
              <a:spLocks noChangeShapeType="1"/>
            </p:cNvSpPr>
            <p:nvPr/>
          </p:nvSpPr>
          <p:spPr bwMode="auto">
            <a:xfrm flipV="1">
              <a:off x="6986587" y="3397250"/>
              <a:ext cx="358775" cy="1047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49"/>
            <p:cNvSpPr>
              <a:spLocks noChangeShapeType="1"/>
            </p:cNvSpPr>
            <p:nvPr/>
          </p:nvSpPr>
          <p:spPr bwMode="auto">
            <a:xfrm>
              <a:off x="7926387" y="4762500"/>
              <a:ext cx="130175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50"/>
            <p:cNvSpPr>
              <a:spLocks noChangeShapeType="1"/>
            </p:cNvSpPr>
            <p:nvPr/>
          </p:nvSpPr>
          <p:spPr bwMode="auto">
            <a:xfrm flipH="1" flipV="1">
              <a:off x="7935912" y="4860925"/>
              <a:ext cx="117475" cy="571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51"/>
            <p:cNvSpPr txBox="1">
              <a:spLocks noChangeArrowheads="1"/>
            </p:cNvSpPr>
            <p:nvPr/>
          </p:nvSpPr>
          <p:spPr bwMode="auto">
            <a:xfrm>
              <a:off x="6264275" y="2967038"/>
              <a:ext cx="579437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b="1"/>
                <a:t>10 µm</a:t>
              </a:r>
              <a:endParaRPr lang="en-US" sz="1400" b="1">
                <a:latin typeface="Times" pitchFamily="18" charset="0"/>
              </a:endParaRPr>
            </a:p>
          </p:txBody>
        </p:sp>
        <p:sp>
          <p:nvSpPr>
            <p:cNvPr id="25" name="Line 52"/>
            <p:cNvSpPr>
              <a:spLocks noChangeShapeType="1"/>
            </p:cNvSpPr>
            <p:nvPr/>
          </p:nvSpPr>
          <p:spPr bwMode="auto">
            <a:xfrm>
              <a:off x="6430962" y="3197225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53"/>
            <p:cNvSpPr>
              <a:spLocks noChangeShapeType="1"/>
            </p:cNvSpPr>
            <p:nvPr/>
          </p:nvSpPr>
          <p:spPr bwMode="auto">
            <a:xfrm>
              <a:off x="6615112" y="3168650"/>
              <a:ext cx="0" cy="79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54"/>
            <p:cNvSpPr txBox="1">
              <a:spLocks noChangeArrowheads="1"/>
            </p:cNvSpPr>
            <p:nvPr/>
          </p:nvSpPr>
          <p:spPr bwMode="auto">
            <a:xfrm>
              <a:off x="7162800" y="4659313"/>
              <a:ext cx="455612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b="1"/>
                <a:t>1 µm</a:t>
              </a:r>
              <a:endParaRPr lang="en-US" sz="1400" b="1">
                <a:latin typeface="Times" pitchFamily="18" charset="0"/>
              </a:endParaRPr>
            </a:p>
          </p:txBody>
        </p:sp>
        <p:sp>
          <p:nvSpPr>
            <p:cNvPr id="28" name="Text Box 55"/>
            <p:cNvSpPr txBox="1">
              <a:spLocks noChangeArrowheads="1"/>
            </p:cNvSpPr>
            <p:nvPr/>
          </p:nvSpPr>
          <p:spPr bwMode="auto">
            <a:xfrm>
              <a:off x="6588125" y="5129213"/>
              <a:ext cx="604837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b="1"/>
                <a:t>50 µm</a:t>
              </a:r>
              <a:endParaRPr lang="en-US" sz="1400" b="1">
                <a:latin typeface="Times" pitchFamily="18" charset="0"/>
              </a:endParaRPr>
            </a:p>
          </p:txBody>
        </p:sp>
        <p:sp>
          <p:nvSpPr>
            <p:cNvPr id="29" name="Line 56"/>
            <p:cNvSpPr>
              <a:spLocks noChangeShapeType="1"/>
            </p:cNvSpPr>
            <p:nvPr/>
          </p:nvSpPr>
          <p:spPr bwMode="auto">
            <a:xfrm>
              <a:off x="6437312" y="3168650"/>
              <a:ext cx="0" cy="79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57"/>
            <p:cNvSpPr>
              <a:spLocks noChangeShapeType="1"/>
            </p:cNvSpPr>
            <p:nvPr/>
          </p:nvSpPr>
          <p:spPr bwMode="auto">
            <a:xfrm>
              <a:off x="7285037" y="4632325"/>
              <a:ext cx="177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58"/>
            <p:cNvSpPr>
              <a:spLocks noChangeShapeType="1"/>
            </p:cNvSpPr>
            <p:nvPr/>
          </p:nvSpPr>
          <p:spPr bwMode="auto">
            <a:xfrm>
              <a:off x="7469187" y="4603750"/>
              <a:ext cx="0" cy="79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59"/>
            <p:cNvSpPr>
              <a:spLocks noChangeShapeType="1"/>
            </p:cNvSpPr>
            <p:nvPr/>
          </p:nvSpPr>
          <p:spPr bwMode="auto">
            <a:xfrm>
              <a:off x="7291387" y="4603750"/>
              <a:ext cx="0" cy="793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60"/>
            <p:cNvSpPr>
              <a:spLocks noChangeShapeType="1"/>
            </p:cNvSpPr>
            <p:nvPr/>
          </p:nvSpPr>
          <p:spPr bwMode="auto">
            <a:xfrm flipV="1">
              <a:off x="6729412" y="5099050"/>
              <a:ext cx="2413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61"/>
            <p:cNvSpPr>
              <a:spLocks noChangeShapeType="1"/>
            </p:cNvSpPr>
            <p:nvPr/>
          </p:nvSpPr>
          <p:spPr bwMode="auto">
            <a:xfrm>
              <a:off x="6973887" y="5060950"/>
              <a:ext cx="0" cy="92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62"/>
            <p:cNvSpPr>
              <a:spLocks noChangeShapeType="1"/>
            </p:cNvSpPr>
            <p:nvPr/>
          </p:nvSpPr>
          <p:spPr bwMode="auto">
            <a:xfrm>
              <a:off x="6732587" y="5051425"/>
              <a:ext cx="0" cy="920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69146"/>
            <a:ext cx="8534400" cy="797654"/>
          </a:xfrm>
        </p:spPr>
        <p:txBody>
          <a:bodyPr/>
          <a:lstStyle/>
          <a:p>
            <a:pPr marL="0" indent="0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Structure-function correlation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7" name="Picture 7" descr="01_06-GullsWing-U"/>
          <p:cNvPicPr>
            <a:picLocks noChangeAspect="1" noChangeArrowheads="1"/>
          </p:cNvPicPr>
          <p:nvPr/>
        </p:nvPicPr>
        <p:blipFill>
          <a:blip r:embed="rId3"/>
          <a:srcRect b="48679"/>
          <a:stretch>
            <a:fillRect/>
          </a:stretch>
        </p:blipFill>
        <p:spPr bwMode="auto">
          <a:xfrm>
            <a:off x="228600" y="1905000"/>
            <a:ext cx="8518525" cy="2590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9600" y="52578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Times"/>
                <a:cs typeface="Times"/>
              </a:rPr>
              <a:t>Wing bones have a honeycombed internal structure that is strong but light weight</a:t>
            </a:r>
            <a:endParaRPr lang="en-US" sz="3000" dirty="0"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7600" y="152400"/>
            <a:ext cx="4330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Course Instructors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9200"/>
            <a:ext cx="472271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Shamik Sen</a:t>
            </a:r>
          </a:p>
          <a:p>
            <a:pPr algn="l"/>
            <a:r>
              <a:rPr lang="en-US" dirty="0" smtClean="0"/>
              <a:t>Room 605, BSBE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shamiks@iitb.ac.in</a:t>
            </a:r>
            <a:endParaRPr lang="en-US" dirty="0" smtClean="0"/>
          </a:p>
          <a:p>
            <a:pPr algn="l"/>
            <a:r>
              <a:rPr lang="en-US" dirty="0" smtClean="0"/>
              <a:t>Phone: 7743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err="1" smtClean="0"/>
              <a:t>Kiran</a:t>
            </a:r>
            <a:r>
              <a:rPr lang="en-US" dirty="0" smtClean="0"/>
              <a:t> </a:t>
            </a:r>
            <a:r>
              <a:rPr lang="en-US" dirty="0" err="1" smtClean="0"/>
              <a:t>Kondabagil</a:t>
            </a:r>
            <a:endParaRPr lang="en-US" dirty="0" smtClean="0"/>
          </a:p>
          <a:p>
            <a:pPr algn="l"/>
            <a:r>
              <a:rPr lang="en-US" dirty="0" smtClean="0"/>
              <a:t>Room 601, BSBE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kirankondabagil@iitb.ac.in</a:t>
            </a:r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Soumyo</a:t>
            </a:r>
            <a:r>
              <a:rPr lang="en-US" dirty="0" smtClean="0"/>
              <a:t> </a:t>
            </a:r>
            <a:r>
              <a:rPr lang="en-US" dirty="0" err="1" smtClean="0"/>
              <a:t>Mukherji</a:t>
            </a:r>
            <a:endParaRPr lang="en-US" dirty="0" smtClean="0"/>
          </a:p>
          <a:p>
            <a:pPr algn="l"/>
            <a:r>
              <a:rPr lang="en-US" dirty="0" smtClean="0"/>
              <a:t>Room 301, BSBE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smtClean="0">
                <a:hlinkClick r:id="rId4"/>
              </a:rPr>
              <a:t>mukherji@iitb.ac.in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672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345" y="142852"/>
            <a:ext cx="82062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/>
                <a:cs typeface="Times"/>
              </a:rPr>
              <a:t>Fundamentals of Cell Theory</a:t>
            </a:r>
            <a:endParaRPr lang="en-IN" sz="5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4076343"/>
            <a:ext cx="849463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IN" sz="3000" dirty="0" smtClean="0">
                <a:latin typeface="Times"/>
                <a:cs typeface="Times"/>
              </a:rPr>
              <a:t>All organisms are composed of one or more cells.</a:t>
            </a:r>
          </a:p>
          <a:p>
            <a:pPr algn="l"/>
            <a:endParaRPr lang="en-IN" sz="3000" dirty="0" smtClean="0">
              <a:latin typeface="Times"/>
              <a:cs typeface="Times"/>
            </a:endParaRPr>
          </a:p>
          <a:p>
            <a:pPr algn="l">
              <a:buFont typeface="Wingdings" pitchFamily="2" charset="2"/>
              <a:buChar char="v"/>
            </a:pPr>
            <a:r>
              <a:rPr lang="en-IN" sz="3000" dirty="0" smtClean="0">
                <a:latin typeface="Times"/>
                <a:cs typeface="Times"/>
              </a:rPr>
              <a:t> Cell is the structural unit of life.</a:t>
            </a:r>
          </a:p>
          <a:p>
            <a:pPr algn="l"/>
            <a:endParaRPr lang="en-IN" sz="3000" dirty="0" smtClean="0">
              <a:latin typeface="Times"/>
              <a:cs typeface="Times"/>
            </a:endParaRPr>
          </a:p>
          <a:p>
            <a:pPr algn="l">
              <a:buFont typeface="Wingdings" pitchFamily="2" charset="2"/>
              <a:buChar char="v"/>
            </a:pPr>
            <a:r>
              <a:rPr lang="en-IN" sz="3000" dirty="0" smtClean="0">
                <a:latin typeface="Times"/>
                <a:cs typeface="Times"/>
              </a:rPr>
              <a:t>Cells arise only by division from a pre-existing cell.</a:t>
            </a:r>
            <a:endParaRPr lang="en-IN" sz="3000" dirty="0">
              <a:latin typeface="Times"/>
              <a:cs typeface="Times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56" y="1428736"/>
            <a:ext cx="1143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678" y="1428736"/>
            <a:ext cx="11430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14" y="1214436"/>
            <a:ext cx="20764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72264" y="1214422"/>
            <a:ext cx="20097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847132" y="3143248"/>
            <a:ext cx="2120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~10’s of </a:t>
            </a:r>
            <a:r>
              <a:rPr lang="en-US" b="1" dirty="0" err="1" smtClean="0"/>
              <a:t>μm’s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18803" y="3143248"/>
            <a:ext cx="81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~mm’s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5660" y="3143248"/>
            <a:ext cx="62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~m’s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0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3" name="Picture 7" descr="01_07NewtLungCell-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650" y="381000"/>
            <a:ext cx="6615113" cy="4256087"/>
          </a:xfrm>
          <a:prstGeom prst="rect">
            <a:avLst/>
          </a:prstGeom>
          <a:noFill/>
        </p:spPr>
      </p:pic>
      <p:sp>
        <p:nvSpPr>
          <p:cNvPr id="306184" name="Text Box 8"/>
          <p:cNvSpPr txBox="1">
            <a:spLocks noChangeArrowheads="1"/>
          </p:cNvSpPr>
          <p:nvPr/>
        </p:nvSpPr>
        <p:spPr bwMode="auto">
          <a:xfrm>
            <a:off x="7080250" y="419100"/>
            <a:ext cx="814388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l">
              <a:lnSpc>
                <a:spcPct val="80000"/>
              </a:lnSpc>
            </a:pPr>
            <a:r>
              <a:rPr lang="en-US" sz="1900" b="1"/>
              <a:t>25 µm</a:t>
            </a:r>
            <a:endParaRPr lang="en-US" sz="1900" b="1">
              <a:latin typeface="Times" pitchFamily="18" charset="0"/>
            </a:endParaRPr>
          </a:p>
        </p:txBody>
      </p:sp>
      <p:sp>
        <p:nvSpPr>
          <p:cNvPr id="306185" name="Line 9"/>
          <p:cNvSpPr>
            <a:spLocks noChangeShapeType="1"/>
          </p:cNvSpPr>
          <p:nvPr/>
        </p:nvSpPr>
        <p:spPr bwMode="auto">
          <a:xfrm>
            <a:off x="7007225" y="725487"/>
            <a:ext cx="8223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6186" name="Line 10"/>
          <p:cNvSpPr>
            <a:spLocks noChangeShapeType="1"/>
          </p:cNvSpPr>
          <p:nvPr/>
        </p:nvSpPr>
        <p:spPr bwMode="auto">
          <a:xfrm>
            <a:off x="7832725" y="661987"/>
            <a:ext cx="0" cy="12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6187" name="Line 11"/>
          <p:cNvSpPr>
            <a:spLocks noChangeShapeType="1"/>
          </p:cNvSpPr>
          <p:nvPr/>
        </p:nvSpPr>
        <p:spPr bwMode="auto">
          <a:xfrm>
            <a:off x="7007225" y="661987"/>
            <a:ext cx="0" cy="127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5029200"/>
            <a:ext cx="784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Times"/>
                <a:cs typeface="Times"/>
              </a:rPr>
              <a:t>A lung cell from a newt divides into two smaller cells that will grow and divide again</a:t>
            </a:r>
            <a:endParaRPr lang="en-US" sz="3000" dirty="0"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30" name="Picture 6" descr="01_09DNADirectsDev-U"/>
          <p:cNvPicPr>
            <a:picLocks noChangeAspect="1" noChangeArrowheads="1"/>
          </p:cNvPicPr>
          <p:nvPr/>
        </p:nvPicPr>
        <p:blipFill rotWithShape="1">
          <a:blip r:embed="rId3"/>
          <a:srcRect t="7824" b="25542"/>
          <a:stretch/>
        </p:blipFill>
        <p:spPr bwMode="auto">
          <a:xfrm>
            <a:off x="685800" y="1600200"/>
            <a:ext cx="7699375" cy="201360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1000" y="200561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Inherited DNA directs the development of an organism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04800" y="3429000"/>
            <a:ext cx="8534400" cy="351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50838" marR="0" lvl="0" indent="-350838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DNA </a:t>
            </a:r>
            <a:r>
              <a:rPr lang="en-US" sz="2800" kern="0" dirty="0" smtClean="0">
                <a:latin typeface="Times"/>
                <a:cs typeface="Times"/>
              </a:rPr>
              <a:t>consists of a string of genes.</a:t>
            </a:r>
          </a:p>
          <a:p>
            <a:pPr marL="350838" marR="0" lvl="0" indent="-350838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Genes control protein production indirectly</a:t>
            </a:r>
          </a:p>
          <a:p>
            <a:pPr marL="350838" marR="0" lvl="0" indent="-350838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DNA is transcribed into RNA then translated into a protein</a:t>
            </a:r>
          </a:p>
          <a:p>
            <a:pPr marL="350838" marR="0" lvl="0" indent="-350838" algn="l" defTabSz="914400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2000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An organism’s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genome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/>
                <a:cs typeface="Times"/>
              </a:rPr>
              <a:t>is its entire set of genetic instructions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620000" cy="797654"/>
          </a:xfrm>
        </p:spPr>
        <p:txBody>
          <a:bodyPr/>
          <a:lstStyle/>
          <a:p>
            <a:r>
              <a:rPr lang="en-US" sz="5000" dirty="0">
                <a:solidFill>
                  <a:srgbClr val="FF0000"/>
                </a:solidFill>
                <a:latin typeface="Times"/>
                <a:cs typeface="Times"/>
              </a:rPr>
              <a:t>The Three Domains of Life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534400" cy="5124480"/>
          </a:xfrm>
        </p:spPr>
        <p:txBody>
          <a:bodyPr/>
          <a:lstStyle/>
          <a:p>
            <a:r>
              <a:rPr lang="en-US" b="1" dirty="0" smtClean="0">
                <a:latin typeface="Times"/>
                <a:cs typeface="Times"/>
              </a:rPr>
              <a:t>Domain </a:t>
            </a:r>
            <a:r>
              <a:rPr lang="en-US" b="1" dirty="0">
                <a:latin typeface="Times"/>
                <a:cs typeface="Times"/>
              </a:rPr>
              <a:t>Bacteria </a:t>
            </a:r>
            <a:endParaRPr lang="en-US" dirty="0" smtClean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r>
              <a:rPr lang="en-US" b="1" dirty="0" smtClean="0">
                <a:latin typeface="Times"/>
                <a:cs typeface="Times"/>
              </a:rPr>
              <a:t>Domain </a:t>
            </a:r>
            <a:r>
              <a:rPr lang="en-US" b="1" dirty="0" err="1" smtClean="0">
                <a:latin typeface="Times"/>
                <a:cs typeface="Times"/>
              </a:rPr>
              <a:t>Archaea</a:t>
            </a:r>
            <a:endParaRPr lang="en-US" dirty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endParaRPr lang="en-US" b="1" dirty="0" smtClean="0">
              <a:latin typeface="Times"/>
              <a:cs typeface="Times"/>
            </a:endParaRPr>
          </a:p>
          <a:p>
            <a:r>
              <a:rPr lang="en-US" b="1" dirty="0" smtClean="0">
                <a:latin typeface="Times"/>
                <a:cs typeface="Times"/>
              </a:rPr>
              <a:t>Domain </a:t>
            </a:r>
            <a:r>
              <a:rPr lang="en-US" b="1" dirty="0" err="1" smtClean="0">
                <a:latin typeface="Times"/>
                <a:cs typeface="Times"/>
              </a:rPr>
              <a:t>Eukarya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7" name="Picture 11" descr="01_15-ThreeDomains-U"/>
          <p:cNvPicPr>
            <a:picLocks noChangeAspect="1" noChangeArrowheads="1"/>
          </p:cNvPicPr>
          <p:nvPr/>
        </p:nvPicPr>
        <p:blipFill rotWithShape="1">
          <a:blip r:embed="rId3"/>
          <a:srcRect t="2702" r="51398" b="78930"/>
          <a:stretch/>
        </p:blipFill>
        <p:spPr bwMode="auto">
          <a:xfrm>
            <a:off x="4062515" y="1269891"/>
            <a:ext cx="4395685" cy="2006709"/>
          </a:xfrm>
          <a:prstGeom prst="rect">
            <a:avLst/>
          </a:prstGeom>
          <a:noFill/>
        </p:spPr>
      </p:pic>
      <p:pic>
        <p:nvPicPr>
          <p:cNvPr id="8" name="Picture 11" descr="01_15-ThreeDomains-U"/>
          <p:cNvPicPr>
            <a:picLocks noChangeAspect="1" noChangeArrowheads="1"/>
          </p:cNvPicPr>
          <p:nvPr/>
        </p:nvPicPr>
        <p:blipFill rotWithShape="1">
          <a:blip r:embed="rId3"/>
          <a:srcRect l="1" t="24207" r="52566" b="54208"/>
          <a:stretch/>
        </p:blipFill>
        <p:spPr bwMode="auto">
          <a:xfrm>
            <a:off x="4267200" y="3787348"/>
            <a:ext cx="3506915" cy="192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01_15cThreeDomains-U"/>
          <p:cNvPicPr>
            <a:picLocks noChangeAspect="1" noChangeArrowheads="1"/>
          </p:cNvPicPr>
          <p:nvPr/>
        </p:nvPicPr>
        <p:blipFill rotWithShape="1">
          <a:blip r:embed="rId3"/>
          <a:srcRect l="33500" t="21821" b="9029"/>
          <a:stretch/>
        </p:blipFill>
        <p:spPr bwMode="auto">
          <a:xfrm>
            <a:off x="1066800" y="2743200"/>
            <a:ext cx="6550025" cy="4060282"/>
          </a:xfrm>
          <a:prstGeom prst="rect">
            <a:avLst/>
          </a:prstGeom>
          <a:noFill/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981200" y="144959"/>
            <a:ext cx="5105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Times"/>
                <a:ea typeface="ヒラギノ角ゴ Pro W3" pitchFamily="48" charset="-128"/>
                <a:cs typeface="Times"/>
              </a:rPr>
              <a:t>Domain </a:t>
            </a:r>
            <a:r>
              <a:rPr lang="en-US" sz="5000" b="1" dirty="0" err="1">
                <a:solidFill>
                  <a:srgbClr val="FF0000"/>
                </a:solidFill>
                <a:latin typeface="Times"/>
                <a:ea typeface="ヒラギノ角ゴ Pro W3" pitchFamily="48" charset="-128"/>
                <a:cs typeface="Times"/>
              </a:rPr>
              <a:t>E</a:t>
            </a:r>
            <a:r>
              <a:rPr lang="en-US" sz="5000" b="1" dirty="0" err="1" smtClean="0">
                <a:solidFill>
                  <a:srgbClr val="FF0000"/>
                </a:solidFill>
                <a:latin typeface="Times"/>
                <a:ea typeface="ヒラギノ角ゴ Pro W3" pitchFamily="48" charset="-128"/>
                <a:cs typeface="Times"/>
              </a:rPr>
              <a:t>ukarya</a:t>
            </a:r>
            <a:endParaRPr lang="en-US" sz="5000" b="1" dirty="0">
              <a:solidFill>
                <a:srgbClr val="FF0000"/>
              </a:solidFill>
              <a:latin typeface="Times"/>
              <a:ea typeface="ヒラギノ角ゴ Pro W3" pitchFamily="48" charset="-128"/>
              <a:cs typeface="Times"/>
            </a:endParaRP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34400" cy="1777410"/>
          </a:xfrm>
        </p:spPr>
        <p:txBody>
          <a:bodyPr/>
          <a:lstStyle/>
          <a:p>
            <a:r>
              <a:rPr lang="en-US" dirty="0">
                <a:latin typeface="Times"/>
                <a:cs typeface="Times"/>
              </a:rPr>
              <a:t>The domain </a:t>
            </a:r>
            <a:r>
              <a:rPr lang="en-US" dirty="0" err="1">
                <a:latin typeface="Times"/>
                <a:cs typeface="Times"/>
              </a:rPr>
              <a:t>Eukarya</a:t>
            </a:r>
            <a:r>
              <a:rPr lang="en-US" dirty="0">
                <a:latin typeface="Times"/>
                <a:cs typeface="Times"/>
              </a:rPr>
              <a:t> includes three multicellular </a:t>
            </a:r>
            <a:r>
              <a:rPr lang="en-US" dirty="0" smtClean="0">
                <a:latin typeface="Times"/>
                <a:cs typeface="Times"/>
              </a:rPr>
              <a:t>kingdoms:</a:t>
            </a:r>
          </a:p>
          <a:p>
            <a:pPr marL="0" indent="0"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Times"/>
                <a:cs typeface="Times"/>
              </a:rPr>
              <a:t>Fungi</a:t>
            </a:r>
            <a:r>
              <a:rPr lang="en-US" b="1" dirty="0">
                <a:solidFill>
                  <a:srgbClr val="FF0000"/>
                </a:solidFill>
                <a:latin typeface="Times"/>
                <a:cs typeface="Times"/>
              </a:rPr>
              <a:t>	</a:t>
            </a:r>
            <a:r>
              <a:rPr lang="en-US" b="1" dirty="0" smtClean="0">
                <a:solidFill>
                  <a:srgbClr val="FF0000"/>
                </a:solidFill>
                <a:latin typeface="Times"/>
                <a:cs typeface="Times"/>
              </a:rPr>
              <a:t>		Plantae		</a:t>
            </a:r>
            <a:r>
              <a:rPr lang="en-US" sz="3000" b="1" dirty="0" err="1" smtClean="0">
                <a:solidFill>
                  <a:srgbClr val="FF0000"/>
                </a:solidFill>
                <a:latin typeface="Times"/>
                <a:cs typeface="Times"/>
              </a:rPr>
              <a:t>Animalia</a:t>
            </a:r>
            <a:endParaRPr lang="en-US" sz="3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946"/>
            <a:ext cx="8077200" cy="797654"/>
          </a:xfrm>
        </p:spPr>
        <p:txBody>
          <a:bodyPr/>
          <a:lstStyle/>
          <a:p>
            <a:r>
              <a:rPr lang="en-US" sz="5000" dirty="0">
                <a:solidFill>
                  <a:srgbClr val="FF0000"/>
                </a:solidFill>
                <a:latin typeface="Times"/>
                <a:cs typeface="Times"/>
              </a:rPr>
              <a:t>Unity in the Diversity of Life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22990"/>
            <a:ext cx="8534400" cy="2239074"/>
          </a:xfrm>
        </p:spPr>
        <p:txBody>
          <a:bodyPr/>
          <a:lstStyle/>
          <a:p>
            <a:pPr lvl="1">
              <a:buFont typeface="Wingdings" charset="2"/>
              <a:buChar char="u"/>
            </a:pPr>
            <a:r>
              <a:rPr lang="en-US" sz="3000" dirty="0" smtClean="0">
                <a:latin typeface="Times"/>
                <a:cs typeface="Times"/>
              </a:rPr>
              <a:t>DNA </a:t>
            </a:r>
            <a:r>
              <a:rPr lang="en-US" sz="3000" dirty="0">
                <a:latin typeface="Times"/>
                <a:cs typeface="Times"/>
              </a:rPr>
              <a:t>is the universal genetic language common to all organisms</a:t>
            </a:r>
          </a:p>
          <a:p>
            <a:pPr lvl="1">
              <a:buFont typeface="Wingdings" charset="2"/>
              <a:buChar char="u"/>
            </a:pPr>
            <a:r>
              <a:rPr lang="en-US" sz="3000" dirty="0">
                <a:latin typeface="Times"/>
                <a:cs typeface="Times"/>
              </a:rPr>
              <a:t>Unity is evident in many features of cell structure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1000" y="3957935"/>
            <a:ext cx="8915400" cy="2823865"/>
            <a:chOff x="381000" y="3957935"/>
            <a:chExt cx="8915400" cy="2823865"/>
          </a:xfrm>
        </p:grpSpPr>
        <p:pic>
          <p:nvPicPr>
            <p:cNvPr id="7" name="Picture 23" descr="01_16EukaryoticCilia-U"/>
            <p:cNvPicPr>
              <a:picLocks noChangeAspect="1" noChangeArrowheads="1"/>
            </p:cNvPicPr>
            <p:nvPr/>
          </p:nvPicPr>
          <p:blipFill rotWithShape="1">
            <a:blip r:embed="rId3"/>
            <a:srcRect b="21749"/>
            <a:stretch/>
          </p:blipFill>
          <p:spPr bwMode="auto">
            <a:xfrm>
              <a:off x="1551740" y="4267200"/>
              <a:ext cx="6068260" cy="2513109"/>
            </a:xfrm>
            <a:prstGeom prst="rect">
              <a:avLst/>
            </a:prstGeom>
            <a:noFill/>
          </p:spPr>
        </p:pic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4114800" y="3957935"/>
              <a:ext cx="3733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3000" b="1" dirty="0" smtClean="0">
                  <a:latin typeface="Times"/>
                  <a:cs typeface="Times"/>
                </a:rPr>
                <a:t>Cilia</a:t>
              </a:r>
              <a:endParaRPr lang="en-US" sz="3000" dirty="0" smtClean="0">
                <a:latin typeface="Times"/>
                <a:cs typeface="Times"/>
              </a:endParaRPr>
            </a:p>
          </p:txBody>
        </p:sp>
        <p:sp>
          <p:nvSpPr>
            <p:cNvPr id="10" name="Text Box 27"/>
            <p:cNvSpPr txBox="1">
              <a:spLocks noChangeArrowheads="1"/>
            </p:cNvSpPr>
            <p:nvPr/>
          </p:nvSpPr>
          <p:spPr bwMode="auto">
            <a:xfrm>
              <a:off x="6096000" y="6320135"/>
              <a:ext cx="32004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3000" b="1" dirty="0">
                  <a:latin typeface="Times"/>
                  <a:cs typeface="Times"/>
                </a:rPr>
                <a:t>W</a:t>
              </a:r>
              <a:r>
                <a:rPr lang="en-US" sz="3000" b="1" dirty="0" smtClean="0">
                  <a:latin typeface="Times"/>
                  <a:cs typeface="Times"/>
                </a:rPr>
                <a:t>indpipe cells</a:t>
              </a: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381000" y="6167735"/>
              <a:ext cx="3733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en-US" sz="3000" b="1" i="1" dirty="0" smtClean="0">
                  <a:latin typeface="Times"/>
                  <a:cs typeface="Times"/>
                </a:rPr>
                <a:t>Paramecium</a:t>
              </a:r>
              <a:r>
                <a:rPr lang="en-US" sz="3000" i="1" dirty="0" smtClean="0">
                  <a:latin typeface="Times"/>
                  <a:cs typeface="Times"/>
                </a:rPr>
                <a:t> </a:t>
              </a:r>
              <a:endParaRPr lang="en-US" sz="3000" dirty="0" smtClean="0">
                <a:latin typeface="Times"/>
                <a:cs typeface="Times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0020" y="2209800"/>
            <a:ext cx="5076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Biology for engineers?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8475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3400" y="345346"/>
            <a:ext cx="8077200" cy="1635854"/>
          </a:xfrm>
          <a:prstGeom prst="rect">
            <a:avLst/>
          </a:prstGeom>
        </p:spPr>
        <p:txBody>
          <a:bodyPr/>
          <a:lstStyle>
            <a:lvl1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Lessons from Gecko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905000"/>
            <a:ext cx="845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Times"/>
                <a:cs typeface="Times"/>
              </a:rPr>
              <a:t>Gecko: heaviest animal to stand on the ceiling</a:t>
            </a:r>
            <a:endParaRPr lang="en-US" sz="3000" dirty="0">
              <a:latin typeface="Times"/>
              <a:cs typeface="Time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971800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19400"/>
            <a:ext cx="2324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3400" y="76200"/>
            <a:ext cx="8077200" cy="1635854"/>
          </a:xfrm>
          <a:prstGeom prst="rect">
            <a:avLst/>
          </a:prstGeom>
        </p:spPr>
        <p:txBody>
          <a:bodyPr/>
          <a:lstStyle>
            <a:lvl1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Designing “</a:t>
            </a:r>
            <a:r>
              <a:rPr lang="en-US" sz="5000" dirty="0" smtClean="0">
                <a:solidFill>
                  <a:schemeClr val="tx1"/>
                </a:solidFill>
                <a:latin typeface="Times"/>
                <a:cs typeface="Times"/>
              </a:rPr>
              <a:t>dry adhesives</a:t>
            </a:r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” to mimic gecko feet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geck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32816"/>
            <a:ext cx="7924800" cy="50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3400" y="192946"/>
            <a:ext cx="8077200" cy="797654"/>
          </a:xfrm>
          <a:prstGeom prst="rect">
            <a:avLst/>
          </a:prstGeom>
        </p:spPr>
        <p:txBody>
          <a:bodyPr/>
          <a:lstStyle>
            <a:lvl1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Tsunami Warning System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Tsunami Warning Syst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9144000" cy="31662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69" y="5715000"/>
            <a:ext cx="6191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Times"/>
                <a:cs typeface="Times"/>
              </a:rPr>
              <a:t>High performance under-water modem</a:t>
            </a:r>
            <a:endParaRPr lang="en-US" sz="3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3748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8861" y="152400"/>
            <a:ext cx="6629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Course Structure &amp; Schedule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4750" y="1447800"/>
            <a:ext cx="28905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Times"/>
                <a:cs typeface="Times"/>
              </a:rPr>
              <a:t>2-1-0-6</a:t>
            </a:r>
          </a:p>
          <a:p>
            <a:pPr algn="ctr"/>
            <a:endParaRPr lang="en-US" sz="3200" dirty="0">
              <a:latin typeface="Times"/>
              <a:cs typeface="Times"/>
            </a:endParaRPr>
          </a:p>
          <a:p>
            <a:pPr algn="ctr"/>
            <a:r>
              <a:rPr lang="en-US" sz="3200" dirty="0" smtClean="0">
                <a:latin typeface="Times"/>
                <a:cs typeface="Times"/>
              </a:rPr>
              <a:t>2 Lectures/week</a:t>
            </a:r>
          </a:p>
          <a:p>
            <a:pPr algn="ctr"/>
            <a:r>
              <a:rPr lang="en-US" sz="3200" dirty="0" smtClean="0">
                <a:latin typeface="Times"/>
                <a:cs typeface="Times"/>
              </a:rPr>
              <a:t>1 Tutorial/week</a:t>
            </a:r>
          </a:p>
          <a:p>
            <a:pPr algn="ctr"/>
            <a:r>
              <a:rPr lang="en-US" sz="3200" dirty="0" smtClean="0">
                <a:latin typeface="Times"/>
                <a:cs typeface="Times"/>
              </a:rPr>
              <a:t>No Lab</a:t>
            </a:r>
          </a:p>
          <a:p>
            <a:pPr algn="ctr"/>
            <a:r>
              <a:rPr lang="en-US" sz="3200" dirty="0" smtClean="0">
                <a:latin typeface="Times"/>
                <a:cs typeface="Times"/>
              </a:rPr>
              <a:t>6 Credits</a:t>
            </a:r>
            <a:endParaRPr lang="en-US" sz="3200" dirty="0">
              <a:latin typeface="Times"/>
              <a:cs typeface="Time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9385" y="1447800"/>
            <a:ext cx="165201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 smtClean="0">
                <a:latin typeface="Times"/>
                <a:cs typeface="Times"/>
              </a:rPr>
              <a:t>Lectures</a:t>
            </a:r>
          </a:p>
          <a:p>
            <a:pPr algn="l"/>
            <a:endParaRPr lang="en-US" sz="3200" dirty="0">
              <a:latin typeface="Times"/>
              <a:cs typeface="Times"/>
            </a:endParaRPr>
          </a:p>
          <a:p>
            <a:pPr algn="l"/>
            <a:endParaRPr lang="en-US" sz="3200" dirty="0" smtClean="0">
              <a:latin typeface="Times"/>
              <a:cs typeface="Times"/>
            </a:endParaRPr>
          </a:p>
          <a:p>
            <a:pPr algn="l"/>
            <a:r>
              <a:rPr lang="en-US" sz="3200" dirty="0" smtClean="0">
                <a:latin typeface="Times"/>
                <a:cs typeface="Times"/>
              </a:rPr>
              <a:t>Tutorials</a:t>
            </a:r>
            <a:endParaRPr lang="en-US" sz="3200" dirty="0">
              <a:latin typeface="Times"/>
              <a:cs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6922" y="5257800"/>
            <a:ext cx="67140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Times"/>
                <a:cs typeface="Times"/>
              </a:rPr>
              <a:t>S1: 		Tue &amp; </a:t>
            </a:r>
            <a:r>
              <a:rPr lang="en-US" sz="3200" dirty="0" err="1" smtClean="0">
                <a:latin typeface="Times"/>
                <a:cs typeface="Times"/>
              </a:rPr>
              <a:t>Fr</a:t>
            </a:r>
            <a:r>
              <a:rPr lang="en-US" sz="3200" dirty="0" smtClean="0">
                <a:latin typeface="Times"/>
                <a:cs typeface="Times"/>
              </a:rPr>
              <a:t>, 3.30 – 4.30 pm</a:t>
            </a:r>
          </a:p>
          <a:p>
            <a:pPr algn="l"/>
            <a:r>
              <a:rPr lang="en-US" sz="3200" dirty="0" smtClean="0">
                <a:latin typeface="Times"/>
                <a:cs typeface="Times"/>
              </a:rPr>
              <a:t>S2:		Wed &amp; </a:t>
            </a:r>
            <a:r>
              <a:rPr lang="en-US" sz="3200" dirty="0" err="1" smtClean="0">
                <a:latin typeface="Times"/>
                <a:cs typeface="Times"/>
              </a:rPr>
              <a:t>Fr</a:t>
            </a:r>
            <a:r>
              <a:rPr lang="en-US" sz="3200" dirty="0" smtClean="0">
                <a:latin typeface="Times"/>
                <a:cs typeface="Times"/>
              </a:rPr>
              <a:t>, 11.05 – 12.05 pm</a:t>
            </a:r>
            <a:endParaRPr lang="en-US" sz="3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38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92946"/>
            <a:ext cx="8458200" cy="797654"/>
          </a:xfrm>
          <a:prstGeom prst="rect">
            <a:avLst/>
          </a:prstGeom>
        </p:spPr>
        <p:txBody>
          <a:bodyPr/>
          <a:lstStyle>
            <a:lvl1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Fog Harvesting: Desert Beetle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namib_desert_beetle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" y="3352800"/>
            <a:ext cx="3682800" cy="279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24000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3000" dirty="0" err="1" smtClean="0">
                <a:latin typeface="Times"/>
                <a:cs typeface="Times"/>
              </a:rPr>
              <a:t>Microscale</a:t>
            </a:r>
            <a:r>
              <a:rPr lang="en-US" sz="3000" dirty="0" smtClean="0">
                <a:latin typeface="Times"/>
                <a:cs typeface="Times"/>
              </a:rPr>
              <a:t> bumps with hydrophilic tips catch water from fog</a:t>
            </a:r>
          </a:p>
          <a:p>
            <a:pPr marL="342900" indent="-342900" algn="l">
              <a:buFont typeface="Arial"/>
              <a:buChar char="•"/>
            </a:pPr>
            <a:r>
              <a:rPr lang="en-US" sz="3000" dirty="0" smtClean="0">
                <a:latin typeface="Times"/>
                <a:cs typeface="Times"/>
              </a:rPr>
              <a:t>Design of fog catching nets mimicking beetle backs </a:t>
            </a:r>
            <a:endParaRPr lang="en-US" sz="3000" dirty="0">
              <a:latin typeface="Times"/>
              <a:cs typeface="Times"/>
            </a:endParaRPr>
          </a:p>
        </p:txBody>
      </p:sp>
      <p:pic>
        <p:nvPicPr>
          <p:cNvPr id="5" name="Picture 4" descr="fog harvesting me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352800"/>
            <a:ext cx="3683000" cy="27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3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33400" y="192946"/>
            <a:ext cx="8077200" cy="797654"/>
          </a:xfrm>
          <a:prstGeom prst="rect">
            <a:avLst/>
          </a:prstGeom>
        </p:spPr>
        <p:txBody>
          <a:bodyPr/>
          <a:lstStyle>
            <a:lvl1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2pPr>
            <a:lvl3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3pPr>
            <a:lvl4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4pPr>
            <a:lvl5pPr marL="4508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5pPr>
            <a:lvl6pPr marL="9080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6pPr>
            <a:lvl7pPr marL="13652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7pPr>
            <a:lvl8pPr marL="18224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8pPr>
            <a:lvl9pPr marL="2279650" indent="-45085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/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Design of </a:t>
            </a:r>
            <a:r>
              <a:rPr lang="en-US" sz="5000" dirty="0" err="1" smtClean="0">
                <a:solidFill>
                  <a:srgbClr val="FF0000"/>
                </a:solidFill>
                <a:latin typeface="Times"/>
                <a:cs typeface="Times"/>
              </a:rPr>
              <a:t>Aeroplane</a:t>
            </a:r>
            <a:r>
              <a:rPr lang="en-US" sz="5000" dirty="0" smtClean="0">
                <a:solidFill>
                  <a:srgbClr val="FF0000"/>
                </a:solidFill>
                <a:latin typeface="Times"/>
                <a:cs typeface="Times"/>
              </a:rPr>
              <a:t> Wings</a:t>
            </a:r>
            <a:endParaRPr lang="en-US" sz="5000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wingsha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9"/>
          <a:stretch/>
        </p:blipFill>
        <p:spPr>
          <a:xfrm>
            <a:off x="304800" y="3962400"/>
            <a:ext cx="8605119" cy="281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371600"/>
            <a:ext cx="540404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Times"/>
                <a:cs typeface="Times"/>
              </a:rPr>
              <a:t>Minimize Drag</a:t>
            </a:r>
          </a:p>
          <a:p>
            <a:pPr marL="457200" indent="-457200" algn="l">
              <a:buFont typeface="Arial"/>
              <a:buChar char="•"/>
            </a:pPr>
            <a:endParaRPr lang="en-US" sz="3000" dirty="0" smtClean="0">
              <a:latin typeface="Times"/>
              <a:cs typeface="Times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Times"/>
                <a:cs typeface="Times"/>
              </a:rPr>
              <a:t>Maximize Lift</a:t>
            </a:r>
          </a:p>
          <a:p>
            <a:pPr marL="457200" indent="-457200" algn="l">
              <a:buFont typeface="Arial"/>
              <a:buChar char="•"/>
            </a:pPr>
            <a:endParaRPr lang="en-US" sz="3000" dirty="0" smtClean="0">
              <a:latin typeface="Times"/>
              <a:cs typeface="Times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000" dirty="0" smtClean="0">
                <a:latin typeface="Times"/>
                <a:cs typeface="Times"/>
              </a:rPr>
              <a:t>Minimize Runway for landing</a:t>
            </a:r>
            <a:endParaRPr lang="en-US" sz="3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0652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416314"/>
            <a:ext cx="5371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Engineering in Biology!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6790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figure_01_06"/>
          <p:cNvPicPr>
            <a:picLocks noChangeAspect="1" noChangeArrowheads="1"/>
          </p:cNvPicPr>
          <p:nvPr/>
        </p:nvPicPr>
        <p:blipFill rotWithShape="1">
          <a:blip r:embed="rId2" cstate="print"/>
          <a:srcRect b="4211"/>
          <a:stretch/>
        </p:blipFill>
        <p:spPr bwMode="auto">
          <a:xfrm>
            <a:off x="2286000" y="1066800"/>
            <a:ext cx="458455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48320" y="165596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Predicting protein structure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1548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228600"/>
            <a:ext cx="6600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Devices for “Cell Separation”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cell separa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4711700" cy="53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9525" y="228600"/>
            <a:ext cx="5100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Developing Biosensors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Biosens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41500"/>
            <a:ext cx="7937500" cy="41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659" y="228600"/>
            <a:ext cx="7725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Measuring forces exerted by cells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lum bright="18000" contrast="36000"/>
          </a:blip>
          <a:srcRect l="13333" r="22501"/>
          <a:stretch>
            <a:fillRect/>
          </a:stretch>
        </p:blipFill>
        <p:spPr bwMode="auto">
          <a:xfrm>
            <a:off x="76200" y="2016125"/>
            <a:ext cx="21510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18000" contrast="36000"/>
          </a:blip>
          <a:srcRect l="17500" r="20000"/>
          <a:stretch>
            <a:fillRect/>
          </a:stretch>
        </p:blipFill>
        <p:spPr bwMode="auto">
          <a:xfrm>
            <a:off x="2260600" y="2016125"/>
            <a:ext cx="20955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lum bright="18000" contrast="36000"/>
          </a:blip>
          <a:srcRect l="14999" r="14999"/>
          <a:stretch>
            <a:fillRect/>
          </a:stretch>
        </p:blipFill>
        <p:spPr bwMode="auto">
          <a:xfrm>
            <a:off x="4410075" y="2016125"/>
            <a:ext cx="23463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>
            <a:lum bright="18000" contrast="36000"/>
          </a:blip>
          <a:srcRect l="10001" r="17500"/>
          <a:stretch>
            <a:fillRect/>
          </a:stretch>
        </p:blipFill>
        <p:spPr bwMode="auto">
          <a:xfrm>
            <a:off x="6789738" y="2016125"/>
            <a:ext cx="243046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057400" y="1787525"/>
            <a:ext cx="5257800" cy="0"/>
          </a:xfrm>
          <a:prstGeom prst="line">
            <a:avLst/>
          </a:prstGeom>
          <a:noFill/>
          <a:ln w="57150" cmpd="sng">
            <a:solidFill>
              <a:schemeClr val="tx1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949153" y="1371600"/>
            <a:ext cx="1308647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i="1" dirty="0">
                <a:latin typeface="Comic Sans MS" pitchFamily="66" charset="0"/>
              </a:rPr>
              <a:t>time </a:t>
            </a:r>
          </a:p>
        </p:txBody>
      </p:sp>
    </p:spTree>
    <p:extLst>
      <p:ext uri="{BB962C8B-B14F-4D97-AF65-F5344CB8AC3E}">
        <p14:creationId xmlns:p14="http://schemas.microsoft.com/office/powerpoint/2010/main" val="129507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831" y="381000"/>
            <a:ext cx="6298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latin typeface="Times"/>
                <a:cs typeface="Times"/>
              </a:rPr>
              <a:t>Quantifying</a:t>
            </a:r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 “phagocytosis”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4" name="Neutrophil phagocytosis (Low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621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6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659" y="381000"/>
            <a:ext cx="7751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Biology: an Interdisciplinary Field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pic>
        <p:nvPicPr>
          <p:cNvPr id="3" name="Picture 2" descr="figure_03_03"/>
          <p:cNvPicPr>
            <a:picLocks noChangeAspect="1" noChangeArrowheads="1"/>
          </p:cNvPicPr>
          <p:nvPr/>
        </p:nvPicPr>
        <p:blipFill rotWithShape="1">
          <a:blip r:embed="rId2"/>
          <a:srcRect l="7906" t="36224" r="73957" b="24536"/>
          <a:stretch/>
        </p:blipFill>
        <p:spPr bwMode="auto">
          <a:xfrm>
            <a:off x="6400800" y="1828800"/>
            <a:ext cx="2610681" cy="439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872" y="2001083"/>
            <a:ext cx="702116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Times"/>
                <a:cs typeface="Times"/>
              </a:rPr>
              <a:t>Biologist: What molecules are important?</a:t>
            </a:r>
            <a:endParaRPr lang="en-US" sz="3000" dirty="0">
              <a:latin typeface="Times"/>
              <a:cs typeface="Times"/>
            </a:endParaRPr>
          </a:p>
          <a:p>
            <a:pPr algn="l"/>
            <a:endParaRPr lang="en-US" sz="3000" dirty="0" smtClean="0">
              <a:latin typeface="Times"/>
              <a:cs typeface="Times"/>
            </a:endParaRPr>
          </a:p>
          <a:p>
            <a:pPr algn="l"/>
            <a:r>
              <a:rPr lang="en-US" sz="3000" dirty="0" smtClean="0">
                <a:latin typeface="Times"/>
                <a:cs typeface="Times"/>
              </a:rPr>
              <a:t>Physicist: How does “target shape” matter?</a:t>
            </a:r>
          </a:p>
          <a:p>
            <a:pPr algn="l"/>
            <a:endParaRPr lang="en-US" sz="3000" dirty="0" smtClean="0">
              <a:latin typeface="Times"/>
              <a:cs typeface="Times"/>
            </a:endParaRPr>
          </a:p>
          <a:p>
            <a:pPr algn="l"/>
            <a:r>
              <a:rPr lang="en-US" sz="3000" dirty="0" smtClean="0">
                <a:latin typeface="Times"/>
                <a:cs typeface="Times"/>
              </a:rPr>
              <a:t>Mechanical Engineer: Forces of interaction?</a:t>
            </a:r>
          </a:p>
          <a:p>
            <a:pPr algn="l"/>
            <a:endParaRPr lang="en-US" sz="3000" dirty="0" smtClean="0">
              <a:latin typeface="Times"/>
              <a:cs typeface="Times"/>
            </a:endParaRPr>
          </a:p>
          <a:p>
            <a:pPr algn="l"/>
            <a:r>
              <a:rPr lang="en-US" sz="3000" dirty="0" smtClean="0">
                <a:latin typeface="Times"/>
                <a:cs typeface="Times"/>
              </a:rPr>
              <a:t>Chemical Engineer: Effect of confinement?</a:t>
            </a:r>
          </a:p>
          <a:p>
            <a:pPr algn="l"/>
            <a:endParaRPr lang="en-US" sz="3000" dirty="0" smtClean="0">
              <a:latin typeface="Times"/>
              <a:cs typeface="Times"/>
            </a:endParaRPr>
          </a:p>
          <a:p>
            <a:pPr algn="l"/>
            <a:r>
              <a:rPr lang="en-US" sz="3000" dirty="0" smtClean="0">
                <a:latin typeface="Times"/>
                <a:cs typeface="Times"/>
              </a:rPr>
              <a:t>Mathematician: Modeling </a:t>
            </a:r>
            <a:r>
              <a:rPr lang="en-US" sz="3000" dirty="0" err="1" smtClean="0">
                <a:latin typeface="Times"/>
                <a:cs typeface="Times"/>
              </a:rPr>
              <a:t>Chemotaxis</a:t>
            </a:r>
            <a:endParaRPr lang="en-US" sz="3000" dirty="0">
              <a:latin typeface="Times"/>
              <a:cs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4877" y="1371600"/>
            <a:ext cx="23505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"/>
                <a:cs typeface="Times"/>
              </a:rPr>
              <a:t>Phagocytosis</a:t>
            </a:r>
            <a:endParaRPr lang="en-US" sz="3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64419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77" y="381000"/>
            <a:ext cx="7848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Interdisciplinary Research @ IITB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082" y="1676400"/>
            <a:ext cx="8936123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err="1" smtClean="0">
                <a:latin typeface="Times"/>
                <a:cs typeface="Times"/>
              </a:rPr>
              <a:t>Ranjith</a:t>
            </a:r>
            <a:r>
              <a:rPr lang="en-US" sz="3000" dirty="0" smtClean="0">
                <a:latin typeface="Times"/>
                <a:cs typeface="Times"/>
              </a:rPr>
              <a:t> </a:t>
            </a:r>
            <a:r>
              <a:rPr lang="en-US" sz="3000" dirty="0" err="1" smtClean="0">
                <a:latin typeface="Times"/>
                <a:cs typeface="Times"/>
              </a:rPr>
              <a:t>Padinhateeri</a:t>
            </a:r>
            <a:r>
              <a:rPr lang="en-US" sz="3000" dirty="0" smtClean="0">
                <a:latin typeface="Times"/>
                <a:cs typeface="Times"/>
              </a:rPr>
              <a:t> (BSBE): Chromosome positioning</a:t>
            </a:r>
          </a:p>
          <a:p>
            <a:pPr algn="l"/>
            <a:endParaRPr lang="en-US" sz="3000" dirty="0">
              <a:latin typeface="Times"/>
              <a:cs typeface="Times"/>
            </a:endParaRPr>
          </a:p>
          <a:p>
            <a:pPr algn="l"/>
            <a:r>
              <a:rPr lang="en-US" sz="3000" dirty="0" err="1" smtClean="0">
                <a:latin typeface="Times"/>
                <a:cs typeface="Times"/>
              </a:rPr>
              <a:t>Mandar</a:t>
            </a:r>
            <a:r>
              <a:rPr lang="en-US" sz="3000" dirty="0" smtClean="0">
                <a:latin typeface="Times"/>
                <a:cs typeface="Times"/>
              </a:rPr>
              <a:t> </a:t>
            </a:r>
            <a:r>
              <a:rPr lang="en-US" sz="3000" dirty="0" err="1" smtClean="0">
                <a:latin typeface="Times"/>
                <a:cs typeface="Times"/>
              </a:rPr>
              <a:t>Inamdar</a:t>
            </a:r>
            <a:r>
              <a:rPr lang="en-US" sz="3000" dirty="0" smtClean="0">
                <a:latin typeface="Times"/>
                <a:cs typeface="Times"/>
              </a:rPr>
              <a:t> (Civil): Cell Mechanics</a:t>
            </a:r>
          </a:p>
          <a:p>
            <a:pPr algn="l"/>
            <a:endParaRPr lang="en-US" sz="3000" dirty="0">
              <a:latin typeface="Times"/>
              <a:cs typeface="Times"/>
            </a:endParaRPr>
          </a:p>
          <a:p>
            <a:pPr algn="l"/>
            <a:r>
              <a:rPr lang="en-US" sz="3000" dirty="0" smtClean="0">
                <a:latin typeface="Times"/>
                <a:cs typeface="Times"/>
              </a:rPr>
              <a:t>Mahesh </a:t>
            </a:r>
            <a:r>
              <a:rPr lang="en-US" sz="3000" dirty="0" err="1" smtClean="0">
                <a:latin typeface="Times"/>
                <a:cs typeface="Times"/>
              </a:rPr>
              <a:t>Tirumkudulu</a:t>
            </a:r>
            <a:r>
              <a:rPr lang="en-US" sz="3000" dirty="0" smtClean="0">
                <a:latin typeface="Times"/>
                <a:cs typeface="Times"/>
              </a:rPr>
              <a:t> (</a:t>
            </a:r>
            <a:r>
              <a:rPr lang="en-US" sz="3000" dirty="0" err="1" smtClean="0">
                <a:latin typeface="Times"/>
                <a:cs typeface="Times"/>
              </a:rPr>
              <a:t>ChE</a:t>
            </a:r>
            <a:r>
              <a:rPr lang="en-US" sz="3000" dirty="0" smtClean="0">
                <a:latin typeface="Times"/>
                <a:cs typeface="Times"/>
              </a:rPr>
              <a:t>): Bacteria motility</a:t>
            </a:r>
          </a:p>
          <a:p>
            <a:pPr algn="l"/>
            <a:endParaRPr lang="en-US" sz="3000" dirty="0">
              <a:latin typeface="Times"/>
              <a:cs typeface="Times"/>
            </a:endParaRPr>
          </a:p>
          <a:p>
            <a:pPr algn="l"/>
            <a:r>
              <a:rPr lang="en-US" sz="3000" dirty="0" err="1" smtClean="0">
                <a:latin typeface="Times"/>
                <a:cs typeface="Times"/>
              </a:rPr>
              <a:t>Debjani</a:t>
            </a:r>
            <a:r>
              <a:rPr lang="en-US" sz="3000" dirty="0" smtClean="0">
                <a:latin typeface="Times"/>
                <a:cs typeface="Times"/>
              </a:rPr>
              <a:t> Paul (BSBE): Immune Response (Phagocytosis)</a:t>
            </a:r>
          </a:p>
          <a:p>
            <a:pPr algn="l"/>
            <a:endParaRPr lang="en-US" sz="3000" dirty="0">
              <a:latin typeface="Times"/>
              <a:cs typeface="Times"/>
            </a:endParaRPr>
          </a:p>
          <a:p>
            <a:pPr algn="l"/>
            <a:r>
              <a:rPr lang="en-US" sz="3000" dirty="0" err="1" smtClean="0">
                <a:latin typeface="Times"/>
                <a:cs typeface="Times"/>
              </a:rPr>
              <a:t>Soumyo</a:t>
            </a:r>
            <a:r>
              <a:rPr lang="en-US" sz="3000" dirty="0" smtClean="0">
                <a:latin typeface="Times"/>
                <a:cs typeface="Times"/>
              </a:rPr>
              <a:t> </a:t>
            </a:r>
            <a:r>
              <a:rPr lang="en-US" sz="3000" dirty="0" err="1" smtClean="0">
                <a:latin typeface="Times"/>
                <a:cs typeface="Times"/>
              </a:rPr>
              <a:t>Mukherji</a:t>
            </a:r>
            <a:r>
              <a:rPr lang="en-US" sz="3000" dirty="0" smtClean="0">
                <a:latin typeface="Times"/>
                <a:cs typeface="Times"/>
              </a:rPr>
              <a:t> (BSBE): Biosensors</a:t>
            </a:r>
          </a:p>
          <a:p>
            <a:pPr algn="l"/>
            <a:endParaRPr lang="en-US" sz="3000" dirty="0">
              <a:latin typeface="Times"/>
              <a:cs typeface="Times"/>
            </a:endParaRPr>
          </a:p>
          <a:p>
            <a:pPr algn="l"/>
            <a:r>
              <a:rPr lang="en-US" sz="3000" dirty="0" err="1" smtClean="0">
                <a:latin typeface="Times"/>
                <a:cs typeface="Times"/>
              </a:rPr>
              <a:t>Dibyendu</a:t>
            </a:r>
            <a:r>
              <a:rPr lang="en-US" sz="3000" dirty="0" smtClean="0">
                <a:latin typeface="Times"/>
                <a:cs typeface="Times"/>
              </a:rPr>
              <a:t> Das (Physics): Collective cell migration</a:t>
            </a:r>
            <a:endParaRPr lang="en-US" sz="30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57547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4280" y="88205"/>
            <a:ext cx="2161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Tutorials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990600"/>
            <a:ext cx="8534400" cy="5345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baseline="30000" dirty="0" smtClean="0"/>
              <a:t>Dept.					Slot		Venue</a:t>
            </a:r>
          </a:p>
          <a:p>
            <a:pPr algn="l"/>
            <a:endParaRPr lang="en-US" sz="3200" baseline="30000" dirty="0" smtClean="0"/>
          </a:p>
          <a:p>
            <a:pPr algn="l"/>
            <a:r>
              <a:rPr lang="en-US" sz="3200" baseline="30000" dirty="0" smtClean="0"/>
              <a:t>	</a:t>
            </a:r>
          </a:p>
          <a:p>
            <a:pPr algn="l"/>
            <a:r>
              <a:rPr lang="en-US" sz="3200" baseline="30000" dirty="0" smtClean="0"/>
              <a:t>3rd </a:t>
            </a:r>
            <a:r>
              <a:rPr lang="en-US" sz="3200" baseline="30000" dirty="0" err="1"/>
              <a:t>Yr</a:t>
            </a:r>
            <a:r>
              <a:rPr lang="en-US" sz="3200" baseline="30000" dirty="0"/>
              <a:t> </a:t>
            </a:r>
            <a:r>
              <a:rPr lang="en-US" sz="3200" baseline="30000" dirty="0" smtClean="0"/>
              <a:t>CL				14A</a:t>
            </a:r>
            <a:r>
              <a:rPr lang="en-US" sz="3200" baseline="30000" dirty="0"/>
              <a:t>	</a:t>
            </a:r>
            <a:r>
              <a:rPr lang="en-US" sz="3200" baseline="30000" dirty="0" smtClean="0"/>
              <a:t>		</a:t>
            </a:r>
            <a:r>
              <a:rPr lang="en-US" sz="3200" baseline="30000" dirty="0"/>
              <a:t>Uploaded in Moodle</a:t>
            </a:r>
          </a:p>
          <a:p>
            <a:pPr algn="l"/>
            <a:endParaRPr lang="en-US" sz="3200" baseline="30000" dirty="0" smtClean="0"/>
          </a:p>
          <a:p>
            <a:pPr algn="l"/>
            <a:endParaRPr lang="en-US" sz="3200" baseline="30000" dirty="0" smtClean="0"/>
          </a:p>
          <a:p>
            <a:pPr algn="l"/>
            <a:endParaRPr lang="en-US" sz="3200" baseline="30000" dirty="0" smtClean="0"/>
          </a:p>
          <a:p>
            <a:pPr algn="l"/>
            <a:r>
              <a:rPr lang="en-US" sz="3200" baseline="30000" dirty="0" smtClean="0"/>
              <a:t>AE</a:t>
            </a:r>
            <a:r>
              <a:rPr lang="en-US" sz="3200" baseline="30000" dirty="0"/>
              <a:t>, MM, </a:t>
            </a:r>
            <a:r>
              <a:rPr lang="en-US" sz="3200" baseline="30000" dirty="0" smtClean="0"/>
              <a:t>EN</a:t>
            </a:r>
            <a:r>
              <a:rPr lang="en-US" sz="3200" baseline="30000" dirty="0"/>
              <a:t>	</a:t>
            </a:r>
            <a:r>
              <a:rPr lang="en-US" sz="3200" baseline="30000" dirty="0" smtClean="0"/>
              <a:t>			3C</a:t>
            </a:r>
            <a:r>
              <a:rPr lang="en-US" sz="3200" baseline="30000" dirty="0"/>
              <a:t>	</a:t>
            </a:r>
            <a:r>
              <a:rPr lang="en-US" sz="3200" baseline="30000" dirty="0" smtClean="0"/>
              <a:t>	Uploaded in Moodle</a:t>
            </a:r>
            <a:endParaRPr lang="en-US" sz="3200" baseline="30000" dirty="0"/>
          </a:p>
          <a:p>
            <a:pPr algn="l"/>
            <a:endParaRPr lang="en-US" sz="3200" baseline="30000" dirty="0" smtClean="0"/>
          </a:p>
          <a:p>
            <a:pPr algn="l"/>
            <a:endParaRPr lang="en-US" sz="3200" baseline="30000" dirty="0" smtClean="0"/>
          </a:p>
          <a:p>
            <a:pPr algn="l"/>
            <a:endParaRPr lang="en-US" sz="3200" baseline="30000" dirty="0" smtClean="0"/>
          </a:p>
          <a:p>
            <a:pPr algn="l"/>
            <a:r>
              <a:rPr lang="en-US" sz="3200" baseline="30000" dirty="0" smtClean="0"/>
              <a:t>CL</a:t>
            </a:r>
            <a:r>
              <a:rPr lang="en-US" sz="3200" baseline="30000" dirty="0"/>
              <a:t>, </a:t>
            </a:r>
            <a:r>
              <a:rPr lang="en-US" sz="3200" baseline="30000" dirty="0" smtClean="0"/>
              <a:t>CE				8B</a:t>
            </a:r>
            <a:r>
              <a:rPr lang="en-US" sz="3200" baseline="30000" dirty="0"/>
              <a:t>	</a:t>
            </a:r>
            <a:r>
              <a:rPr lang="en-US" sz="3200" baseline="30000" dirty="0" smtClean="0"/>
              <a:t>		</a:t>
            </a:r>
            <a:r>
              <a:rPr lang="en-US" sz="3200" baseline="30000" dirty="0"/>
              <a:t>Uploaded in Moodle</a:t>
            </a:r>
          </a:p>
          <a:p>
            <a:pPr algn="l"/>
            <a:endParaRPr lang="en-US" sz="3200" baseline="30000" dirty="0"/>
          </a:p>
          <a:p>
            <a:pPr algn="l"/>
            <a:endParaRPr lang="de-DE" sz="3200" baseline="30000" dirty="0" smtClean="0"/>
          </a:p>
          <a:p>
            <a:pPr algn="l"/>
            <a:endParaRPr lang="de-DE" sz="3200" baseline="30000" dirty="0" smtClean="0"/>
          </a:p>
          <a:p>
            <a:pPr algn="l"/>
            <a:r>
              <a:rPr lang="de-DE" sz="3200" baseline="30000" dirty="0" smtClean="0"/>
              <a:t>2ndYr </a:t>
            </a:r>
            <a:r>
              <a:rPr lang="de-DE" sz="3200" baseline="30000" dirty="0"/>
              <a:t>CH, 3rdYr </a:t>
            </a:r>
            <a:r>
              <a:rPr lang="de-DE" sz="3200" baseline="30000" dirty="0" smtClean="0"/>
              <a:t>EP			14A</a:t>
            </a:r>
            <a:r>
              <a:rPr lang="de-DE" sz="3200" baseline="30000" dirty="0"/>
              <a:t>	</a:t>
            </a:r>
            <a:r>
              <a:rPr lang="de-DE" sz="3200" baseline="30000" dirty="0" smtClean="0"/>
              <a:t>		</a:t>
            </a:r>
            <a:r>
              <a:rPr lang="en-US" sz="3200" baseline="30000" dirty="0"/>
              <a:t>Uploaded in Moodle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28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0824" y="206514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Course Content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9080"/>
            <a:ext cx="81543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Physical Biology 				Shamik Sen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Cell and Molecular Biology			</a:t>
            </a:r>
            <a:r>
              <a:rPr lang="en-US" dirty="0" err="1" smtClean="0"/>
              <a:t>Kiran</a:t>
            </a:r>
            <a:r>
              <a:rPr lang="en-US" dirty="0" smtClean="0"/>
              <a:t> </a:t>
            </a:r>
            <a:r>
              <a:rPr lang="en-US" dirty="0" err="1" smtClean="0"/>
              <a:t>Kondabagil</a:t>
            </a:r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Biomedical Engineering 			</a:t>
            </a:r>
            <a:r>
              <a:rPr lang="en-US" dirty="0" err="1" smtClean="0"/>
              <a:t>Soumyo</a:t>
            </a:r>
            <a:r>
              <a:rPr lang="en-US" dirty="0" smtClean="0"/>
              <a:t> </a:t>
            </a:r>
            <a:r>
              <a:rPr lang="en-US" dirty="0" err="1" smtClean="0"/>
              <a:t>Mukherji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9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0824" y="206514"/>
            <a:ext cx="3660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Text/References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797" y="1219200"/>
            <a:ext cx="855970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Physical Biology of the Cell</a:t>
            </a:r>
          </a:p>
          <a:p>
            <a:pPr algn="l"/>
            <a:r>
              <a:rPr lang="en-US" dirty="0" smtClean="0"/>
              <a:t>Phillips, </a:t>
            </a:r>
            <a:r>
              <a:rPr lang="en-US" dirty="0" err="1" smtClean="0"/>
              <a:t>Kondev</a:t>
            </a:r>
            <a:r>
              <a:rPr lang="en-US" dirty="0" smtClean="0"/>
              <a:t>, </a:t>
            </a:r>
            <a:r>
              <a:rPr lang="en-US" dirty="0" err="1" smtClean="0"/>
              <a:t>Theriot</a:t>
            </a:r>
            <a:r>
              <a:rPr lang="en-US" dirty="0" smtClean="0"/>
              <a:t>, Garcia</a:t>
            </a:r>
          </a:p>
          <a:p>
            <a:pPr algn="l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Edition, Garland Science 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Campbell Biology</a:t>
            </a:r>
          </a:p>
          <a:p>
            <a:pPr algn="l"/>
            <a:r>
              <a:rPr lang="en-US" dirty="0" smtClean="0"/>
              <a:t>Reece, </a:t>
            </a:r>
            <a:r>
              <a:rPr lang="en-US" dirty="0" err="1" smtClean="0"/>
              <a:t>Urry</a:t>
            </a:r>
            <a:r>
              <a:rPr lang="en-US" dirty="0" smtClean="0"/>
              <a:t>, Cain, Wasserman, </a:t>
            </a:r>
            <a:r>
              <a:rPr lang="en-US" dirty="0" err="1" smtClean="0"/>
              <a:t>Minorsky</a:t>
            </a:r>
            <a:r>
              <a:rPr lang="en-US" dirty="0" smtClean="0"/>
              <a:t>, Jackson, Campbell</a:t>
            </a:r>
          </a:p>
          <a:p>
            <a:pPr algn="l"/>
            <a:r>
              <a:rPr lang="en-US" dirty="0" smtClean="0"/>
              <a:t>11</a:t>
            </a:r>
            <a:r>
              <a:rPr lang="en-US" baseline="30000" dirty="0" smtClean="0"/>
              <a:t>th</a:t>
            </a:r>
            <a:r>
              <a:rPr lang="en-US" dirty="0" smtClean="0"/>
              <a:t> Edition, Cummings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Textbook of Medical Physiology</a:t>
            </a:r>
          </a:p>
          <a:p>
            <a:pPr algn="l"/>
            <a:r>
              <a:rPr lang="en-US" dirty="0" smtClean="0"/>
              <a:t>Hall, Guyton</a:t>
            </a:r>
          </a:p>
          <a:p>
            <a:pPr algn="l"/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Edition, Elsevier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0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06514"/>
            <a:ext cx="5092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Timeline of 3 divisions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797" y="1571684"/>
            <a:ext cx="8569803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Times"/>
                <a:cs typeface="Times"/>
              </a:rPr>
              <a:t>Shamik Sen		23/7/2013 – 28/8/2013</a:t>
            </a:r>
            <a:endParaRPr lang="en-US" sz="3600" dirty="0">
              <a:latin typeface="Times"/>
              <a:cs typeface="Times"/>
            </a:endParaRPr>
          </a:p>
          <a:p>
            <a:pPr algn="l"/>
            <a:r>
              <a:rPr lang="en-US" sz="3600" dirty="0" smtClean="0">
                <a:solidFill>
                  <a:srgbClr val="FF0000"/>
                </a:solidFill>
                <a:latin typeface="Times"/>
                <a:cs typeface="Times"/>
              </a:rPr>
              <a:t>Quiz: 			14/8/2013</a:t>
            </a:r>
          </a:p>
          <a:p>
            <a:pPr algn="l"/>
            <a:endParaRPr lang="en-US" sz="3600" dirty="0" smtClean="0">
              <a:latin typeface="Times"/>
              <a:cs typeface="Times"/>
            </a:endParaRPr>
          </a:p>
          <a:p>
            <a:pPr algn="l"/>
            <a:r>
              <a:rPr lang="en-US" sz="3600" dirty="0" err="1" smtClean="0">
                <a:latin typeface="Times"/>
                <a:cs typeface="Times"/>
              </a:rPr>
              <a:t>Kiran</a:t>
            </a:r>
            <a:r>
              <a:rPr lang="en-US" sz="3600" dirty="0" smtClean="0">
                <a:latin typeface="Times"/>
                <a:cs typeface="Times"/>
              </a:rPr>
              <a:t> </a:t>
            </a:r>
            <a:r>
              <a:rPr lang="en-US" sz="3600" dirty="0" err="1" smtClean="0">
                <a:latin typeface="Times"/>
                <a:cs typeface="Times"/>
              </a:rPr>
              <a:t>Kondabagil</a:t>
            </a:r>
            <a:r>
              <a:rPr lang="en-US" sz="3600" dirty="0">
                <a:latin typeface="Times"/>
                <a:cs typeface="Times"/>
              </a:rPr>
              <a:t>	</a:t>
            </a:r>
            <a:r>
              <a:rPr lang="en-US" sz="3600" dirty="0" smtClean="0">
                <a:latin typeface="Times"/>
                <a:cs typeface="Times"/>
              </a:rPr>
              <a:t>30/8/2013 – 11/10/2013</a:t>
            </a:r>
            <a:endParaRPr lang="en-US" sz="3600" dirty="0">
              <a:latin typeface="Times"/>
              <a:cs typeface="Times"/>
            </a:endParaRPr>
          </a:p>
          <a:p>
            <a:pPr algn="l"/>
            <a:r>
              <a:rPr lang="en-US" sz="3600" dirty="0" smtClean="0">
                <a:latin typeface="Times"/>
                <a:cs typeface="Times"/>
              </a:rPr>
              <a:t>Quiz:			9/10/2013</a:t>
            </a:r>
          </a:p>
          <a:p>
            <a:pPr algn="l"/>
            <a:endParaRPr lang="en-US" sz="3600" dirty="0" smtClean="0">
              <a:latin typeface="Times"/>
              <a:cs typeface="Times"/>
            </a:endParaRPr>
          </a:p>
          <a:p>
            <a:pPr algn="l"/>
            <a:r>
              <a:rPr lang="en-US" sz="3600" dirty="0" err="1" smtClean="0">
                <a:latin typeface="Times"/>
                <a:cs typeface="Times"/>
              </a:rPr>
              <a:t>Soumyo</a:t>
            </a:r>
            <a:r>
              <a:rPr lang="en-US" sz="3600" dirty="0" smtClean="0">
                <a:latin typeface="Times"/>
                <a:cs typeface="Times"/>
              </a:rPr>
              <a:t> </a:t>
            </a:r>
            <a:r>
              <a:rPr lang="en-US" sz="3600" dirty="0" err="1" smtClean="0">
                <a:latin typeface="Times"/>
                <a:cs typeface="Times"/>
              </a:rPr>
              <a:t>Mukherji</a:t>
            </a:r>
            <a:r>
              <a:rPr lang="en-US" sz="3600" dirty="0" smtClean="0">
                <a:latin typeface="Times"/>
                <a:cs typeface="Times"/>
              </a:rPr>
              <a:t>	15/10/2013 – 15/11/2013</a:t>
            </a:r>
          </a:p>
          <a:p>
            <a:pPr algn="l"/>
            <a:r>
              <a:rPr lang="en-US" sz="3600" dirty="0" smtClean="0">
                <a:latin typeface="Times"/>
                <a:cs typeface="Times"/>
              </a:rPr>
              <a:t>Quiz:			6/11/2013			</a:t>
            </a:r>
            <a:endParaRPr lang="en-US" sz="36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5918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1200" y="206514"/>
            <a:ext cx="5115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Evaluation &amp; Grading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4800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err="1" smtClean="0"/>
              <a:t>Quizes</a:t>
            </a:r>
            <a:r>
              <a:rPr lang="en-US" dirty="0" smtClean="0"/>
              <a:t>	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3 main </a:t>
            </a:r>
            <a:r>
              <a:rPr lang="en-US" dirty="0" err="1" smtClean="0"/>
              <a:t>quizes</a:t>
            </a:r>
            <a:r>
              <a:rPr lang="en-US" dirty="0" smtClean="0"/>
              <a:t>		20 x 3</a:t>
            </a:r>
          </a:p>
          <a:p>
            <a:pPr algn="l"/>
            <a:r>
              <a:rPr lang="en-US" dirty="0" smtClean="0"/>
              <a:t>Quiz in each tutorial		5 x 13</a:t>
            </a:r>
          </a:p>
          <a:p>
            <a:pPr algn="l"/>
            <a:endParaRPr lang="en-US" dirty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Mid </a:t>
            </a:r>
            <a:r>
              <a:rPr lang="en-US" dirty="0" err="1" smtClean="0"/>
              <a:t>Sem</a:t>
            </a:r>
            <a:r>
              <a:rPr lang="en-US" dirty="0" smtClean="0"/>
              <a:t> Exam		50</a:t>
            </a:r>
          </a:p>
          <a:p>
            <a:pPr algn="l"/>
            <a:endParaRPr lang="en-US" dirty="0"/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End </a:t>
            </a:r>
            <a:r>
              <a:rPr lang="en-US" dirty="0" err="1" smtClean="0"/>
              <a:t>Sem</a:t>
            </a:r>
            <a:r>
              <a:rPr lang="en-US" dirty="0" smtClean="0"/>
              <a:t> Exam	</a:t>
            </a:r>
            <a:r>
              <a:rPr lang="en-US" dirty="0"/>
              <a:t>	</a:t>
            </a:r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1143000"/>
            <a:ext cx="29672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Final Weightage (%)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25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25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50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105400"/>
            <a:ext cx="825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smtClean="0"/>
              <a:t>Scores &lt; 25 will fetch </a:t>
            </a:r>
            <a:r>
              <a:rPr lang="en-US" b="1" dirty="0" smtClean="0">
                <a:solidFill>
                  <a:srgbClr val="FF0000"/>
                </a:solidFill>
              </a:rPr>
              <a:t>FAILGRADE</a:t>
            </a:r>
          </a:p>
          <a:p>
            <a:pPr algn="l"/>
            <a:r>
              <a:rPr lang="en-US" dirty="0" smtClean="0"/>
              <a:t>Remaining grades will be determined by class performance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0800" y="2416314"/>
            <a:ext cx="3918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 smtClean="0">
                <a:solidFill>
                  <a:srgbClr val="FF0000"/>
                </a:solidFill>
                <a:latin typeface="Times"/>
                <a:cs typeface="Times"/>
              </a:rPr>
              <a:t>What is Biology?</a:t>
            </a:r>
            <a:endParaRPr lang="en-US" sz="4000" b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0702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VERSION" val="XP"/>
  <p:tag name="ISGAMESHOW" val="False"/>
</p:tagLst>
</file>

<file path=ppt/theme/theme1.xml><?xml version="1.0" encoding="utf-8"?>
<a:theme xmlns:a="http://schemas.openxmlformats.org/drawingml/2006/main" name="C6eActiveLectureQuestions">
  <a:themeElements>
    <a:clrScheme name="C6eActiveLectureQuestions 14">
      <a:dk1>
        <a:srgbClr val="000000"/>
      </a:dk1>
      <a:lt1>
        <a:srgbClr val="FFFFFF"/>
      </a:lt1>
      <a:dk2>
        <a:srgbClr val="333399"/>
      </a:dk2>
      <a:lt2>
        <a:srgbClr val="000000"/>
      </a:lt2>
      <a:accent1>
        <a:srgbClr val="B7DAB8"/>
      </a:accent1>
      <a:accent2>
        <a:srgbClr val="005472"/>
      </a:accent2>
      <a:accent3>
        <a:srgbClr val="FFFFFF"/>
      </a:accent3>
      <a:accent4>
        <a:srgbClr val="000000"/>
      </a:accent4>
      <a:accent5>
        <a:srgbClr val="D8EAD8"/>
      </a:accent5>
      <a:accent6>
        <a:srgbClr val="004B67"/>
      </a:accent6>
      <a:hlink>
        <a:srgbClr val="009999"/>
      </a:hlink>
      <a:folHlink>
        <a:srgbClr val="99CC00"/>
      </a:folHlink>
    </a:clrScheme>
    <a:fontScheme name="C6eActiveLectureQuestions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bg1"/>
            </a:gs>
          </a:gsLst>
          <a:lin ang="5400000" scaled="1"/>
        </a:gradFill>
        <a:ln w="349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2075" tIns="46038" rIns="92075" bIns="46038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6eActiveLectureQuestion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6eActiveLectureQuestions 13">
        <a:dk1>
          <a:srgbClr val="000000"/>
        </a:dk1>
        <a:lt1>
          <a:srgbClr val="FFFFFF"/>
        </a:lt1>
        <a:dk2>
          <a:srgbClr val="005472"/>
        </a:dk2>
        <a:lt2>
          <a:srgbClr val="00000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6eActiveLectureQuestions 14">
        <a:dk1>
          <a:srgbClr val="000000"/>
        </a:dk1>
        <a:lt1>
          <a:srgbClr val="FFFFFF"/>
        </a:lt1>
        <a:dk2>
          <a:srgbClr val="333399"/>
        </a:dk2>
        <a:lt2>
          <a:srgbClr val="000000"/>
        </a:lt2>
        <a:accent1>
          <a:srgbClr val="B7DAB8"/>
        </a:accent1>
        <a:accent2>
          <a:srgbClr val="005472"/>
        </a:accent2>
        <a:accent3>
          <a:srgbClr val="FFFFFF"/>
        </a:accent3>
        <a:accent4>
          <a:srgbClr val="000000"/>
        </a:accent4>
        <a:accent5>
          <a:srgbClr val="D8EAD8"/>
        </a:accent5>
        <a:accent6>
          <a:srgbClr val="004B6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802</Words>
  <Application>Microsoft Macintosh PowerPoint</Application>
  <PresentationFormat>On-screen Show (4:3)</PresentationFormat>
  <Paragraphs>252</Paragraphs>
  <Slides>39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C6eActiveLectureQuestions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Levels of Biological Organization</vt:lpstr>
      <vt:lpstr>Structure-function correlation</vt:lpstr>
      <vt:lpstr>PowerPoint Presentation</vt:lpstr>
      <vt:lpstr>PowerPoint Presentation</vt:lpstr>
      <vt:lpstr>PowerPoint Presentation</vt:lpstr>
      <vt:lpstr>The Three Domains of Life</vt:lpstr>
      <vt:lpstr>PowerPoint Presentation</vt:lpstr>
      <vt:lpstr>Unity in the Diversity of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Progressive Info. Tech.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pbhaumik</dc:creator>
  <cp:lastModifiedBy>Shamik Sen</cp:lastModifiedBy>
  <cp:revision>179</cp:revision>
  <dcterms:modified xsi:type="dcterms:W3CDTF">2013-07-24T09:59:20Z</dcterms:modified>
</cp:coreProperties>
</file>